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p:scale>
          <a:sx n="64" d="100"/>
          <a:sy n="64" d="100"/>
        </p:scale>
        <p:origin x="60" y="7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294528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503782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420270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A943606-CE3D-46B6-93BC-2ECA69FAB124}" type="datetimeFigureOut">
              <a:rPr lang="fr-FR" smtClean="0"/>
              <a:t>08/08/2015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1300414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A943606-CE3D-46B6-93BC-2ECA69FAB124}" type="datetimeFigureOut">
              <a:rPr lang="fr-FR" smtClean="0"/>
              <a:t>08/08/2015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4224371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A943606-CE3D-46B6-93BC-2ECA69FAB124}" type="datetimeFigureOut">
              <a:rPr lang="fr-FR" smtClean="0"/>
              <a:t>08/08/2015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207341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A943606-CE3D-46B6-93BC-2ECA69FAB124}" type="datetimeFigureOut">
              <a:rPr lang="fr-FR" smtClean="0"/>
              <a:t>08/08/2015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3678280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A943606-CE3D-46B6-93BC-2ECA69FAB124}" type="datetimeFigureOut">
              <a:rPr lang="fr-FR" smtClean="0"/>
              <a:t>08/08/2015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2900892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A943606-CE3D-46B6-93BC-2ECA69FAB124}" type="datetimeFigureOut">
              <a:rPr lang="fr-FR" smtClean="0"/>
              <a:t>08/08/2015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24703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137026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F4D031-253E-4CF0-B466-54226E6C9F72}" type="slidenum">
              <a:rPr lang="fr-FR" smtClean="0"/>
              <a:t>‹N°›</a:t>
            </a:fld>
            <a:endParaRPr lang="fr-FR"/>
          </a:p>
        </p:txBody>
      </p:sp>
    </p:spTree>
    <p:extLst>
      <p:ext uri="{BB962C8B-B14F-4D97-AF65-F5344CB8AC3E}">
        <p14:creationId xmlns:p14="http://schemas.microsoft.com/office/powerpoint/2010/main" val="636681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43606-CE3D-46B6-93BC-2ECA69FAB124}" type="datetimeFigureOut">
              <a:rPr lang="fr-FR" smtClean="0"/>
              <a:t>08/08/2015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4D031-253E-4CF0-B466-54226E6C9F72}" type="slidenum">
              <a:rPr lang="fr-FR" smtClean="0"/>
              <a:t>‹N°›</a:t>
            </a:fld>
            <a:endParaRPr lang="fr-FR"/>
          </a:p>
        </p:txBody>
      </p:sp>
    </p:spTree>
    <p:extLst>
      <p:ext uri="{BB962C8B-B14F-4D97-AF65-F5344CB8AC3E}">
        <p14:creationId xmlns:p14="http://schemas.microsoft.com/office/powerpoint/2010/main" val="2459105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4" name="ZoneTexte 3"/>
          <p:cNvSpPr txBox="1"/>
          <p:nvPr/>
        </p:nvSpPr>
        <p:spPr>
          <a:xfrm>
            <a:off x="6343650" y="1298121"/>
            <a:ext cx="4776107" cy="4647426"/>
          </a:xfrm>
          <a:prstGeom prst="rect">
            <a:avLst/>
          </a:prstGeom>
          <a:noFill/>
        </p:spPr>
        <p:txBody>
          <a:bodyPr wrap="square" rtlCol="0">
            <a:spAutoFit/>
          </a:bodyPr>
          <a:lstStyle/>
          <a:p>
            <a:pPr algn="ctr"/>
            <a:r>
              <a:rPr lang="fr-FR" sz="7400" b="1" dirty="0" smtClean="0">
                <a:solidFill>
                  <a:srgbClr val="C00000"/>
                </a:solidFill>
                <a:latin typeface="Chiller" panose="04020404031007020602" pitchFamily="82" charset="0"/>
              </a:rPr>
              <a:t>Qu’est-ce qu’une dissertation en philosophie ?</a:t>
            </a:r>
            <a:endParaRPr lang="fr-FR" sz="7400" b="1" dirty="0">
              <a:solidFill>
                <a:srgbClr val="C00000"/>
              </a:solidFill>
              <a:latin typeface="Chiller" panose="04020404031007020602" pitchFamily="82" charset="0"/>
            </a:endParaRPr>
          </a:p>
        </p:txBody>
      </p:sp>
      <p:pic>
        <p:nvPicPr>
          <p:cNvPr id="6" name="Image 5"/>
          <p:cNvPicPr>
            <a:picLocks noChangeAspect="1"/>
          </p:cNvPicPr>
          <p:nvPr/>
        </p:nvPicPr>
        <p:blipFill>
          <a:blip r:embed="rId2"/>
          <a:stretch>
            <a:fillRect/>
          </a:stretch>
        </p:blipFill>
        <p:spPr>
          <a:xfrm>
            <a:off x="1903005" y="2046766"/>
            <a:ext cx="3707053" cy="2716619"/>
          </a:xfrm>
          <a:prstGeom prst="rect">
            <a:avLst/>
          </a:prstGeom>
        </p:spPr>
      </p:pic>
    </p:spTree>
    <p:extLst>
      <p:ext uri="{BB962C8B-B14F-4D97-AF65-F5344CB8AC3E}">
        <p14:creationId xmlns:p14="http://schemas.microsoft.com/office/powerpoint/2010/main" val="29597802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59219"/>
            <a:ext cx="10515600" cy="5517744"/>
          </a:xfrm>
          <a:pattFill prst="pct30">
            <a:fgClr>
              <a:schemeClr val="accent1"/>
            </a:fgClr>
            <a:bgClr>
              <a:schemeClr val="bg1"/>
            </a:bgClr>
          </a:pattFill>
        </p:spPr>
        <p:txBody>
          <a:bodyPr>
            <a:normAutofit/>
          </a:bodyPr>
          <a:lstStyle/>
          <a:p>
            <a:pPr marL="0" indent="0" algn="ctr">
              <a:buNone/>
            </a:pPr>
            <a:endParaRPr lang="fr-FR" sz="4000" dirty="0" smtClean="0"/>
          </a:p>
          <a:p>
            <a:pPr marL="0" indent="0" algn="ctr">
              <a:buNone/>
            </a:pPr>
            <a:endParaRPr lang="fr-FR" sz="4000" dirty="0"/>
          </a:p>
          <a:p>
            <a:pPr marL="0" indent="0" algn="ctr">
              <a:buNone/>
            </a:pPr>
            <a:endParaRPr lang="fr-FR" sz="4000" dirty="0" smtClean="0"/>
          </a:p>
          <a:p>
            <a:pPr marL="0" indent="0" algn="ctr">
              <a:buNone/>
            </a:pPr>
            <a:r>
              <a:rPr lang="fr-FR" sz="8000" dirty="0" smtClean="0">
                <a:solidFill>
                  <a:srgbClr val="C00000"/>
                </a:solidFill>
                <a:latin typeface="Chiller" panose="04020404031007020602" pitchFamily="82" charset="0"/>
              </a:rPr>
              <a:t>Principes généraux et objectifs</a:t>
            </a:r>
            <a:endParaRPr lang="fr-FR" sz="8000" dirty="0">
              <a:solidFill>
                <a:srgbClr val="C00000"/>
              </a:solidFill>
              <a:latin typeface="Chiller" panose="04020404031007020602" pitchFamily="82" charset="0"/>
            </a:endParaRPr>
          </a:p>
        </p:txBody>
      </p:sp>
    </p:spTree>
    <p:extLst>
      <p:ext uri="{BB962C8B-B14F-4D97-AF65-F5344CB8AC3E}">
        <p14:creationId xmlns:p14="http://schemas.microsoft.com/office/powerpoint/2010/main" val="160412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69851"/>
            <a:ext cx="10515600" cy="5507112"/>
          </a:xfrm>
          <a:noFill/>
        </p:spPr>
        <p:txBody>
          <a:bodyPr>
            <a:normAutofit/>
          </a:bodyPr>
          <a:lstStyle/>
          <a:p>
            <a:pPr marL="0" indent="0" algn="just">
              <a:buNone/>
            </a:pPr>
            <a:endParaRPr lang="fr-FR" sz="4000" dirty="0" smtClean="0"/>
          </a:p>
          <a:p>
            <a:pPr marL="0" indent="0" algn="ctr">
              <a:buNone/>
            </a:pPr>
            <a:r>
              <a:rPr lang="fr-FR" dirty="0" smtClean="0"/>
              <a:t>Faire une dissertation </a:t>
            </a:r>
            <a:r>
              <a:rPr lang="fr-FR" dirty="0"/>
              <a:t>philosophique </a:t>
            </a:r>
            <a:r>
              <a:rPr lang="fr-FR" dirty="0" smtClean="0"/>
              <a:t>c’est rédiger un </a:t>
            </a:r>
            <a:r>
              <a:rPr lang="fr-FR" b="1" dirty="0"/>
              <a:t>développement écrit</a:t>
            </a:r>
            <a:r>
              <a:rPr lang="fr-FR" dirty="0"/>
              <a:t> </a:t>
            </a:r>
            <a:r>
              <a:rPr lang="fr-FR" dirty="0" smtClean="0"/>
              <a:t>à partir d’une </a:t>
            </a:r>
            <a:r>
              <a:rPr lang="fr-FR" b="1" dirty="0" smtClean="0"/>
              <a:t>question</a:t>
            </a:r>
            <a:r>
              <a:rPr lang="fr-FR" dirty="0" smtClean="0"/>
              <a:t>.</a:t>
            </a:r>
          </a:p>
          <a:p>
            <a:pPr marL="0" indent="0" algn="ctr">
              <a:buNone/>
            </a:pPr>
            <a:r>
              <a:rPr lang="fr-FR" dirty="0" smtClean="0"/>
              <a:t>Exemple de questions :</a:t>
            </a:r>
          </a:p>
          <a:p>
            <a:pPr marL="0" indent="0" algn="ctr">
              <a:buNone/>
            </a:pPr>
            <a:r>
              <a:rPr lang="fr-FR" dirty="0" smtClean="0"/>
              <a:t> </a:t>
            </a:r>
            <a:r>
              <a:rPr lang="fr-FR" dirty="0" smtClean="0">
                <a:solidFill>
                  <a:schemeClr val="accent6"/>
                </a:solidFill>
              </a:rPr>
              <a:t>Dépend-il de nous d’être heureux ?</a:t>
            </a:r>
          </a:p>
          <a:p>
            <a:pPr marL="0" indent="0" algn="ctr">
              <a:buNone/>
            </a:pPr>
            <a:r>
              <a:rPr lang="fr-FR" dirty="0" smtClean="0">
                <a:solidFill>
                  <a:schemeClr val="accent6"/>
                </a:solidFill>
              </a:rPr>
              <a:t>Peut-on se mentir à soi-même ?</a:t>
            </a:r>
          </a:p>
          <a:p>
            <a:pPr marL="0" indent="0" algn="ctr">
              <a:buNone/>
            </a:pPr>
            <a:r>
              <a:rPr lang="fr-FR" dirty="0" smtClean="0">
                <a:solidFill>
                  <a:schemeClr val="accent6"/>
                </a:solidFill>
              </a:rPr>
              <a:t>N’y </a:t>
            </a:r>
            <a:r>
              <a:rPr lang="fr-FR" dirty="0" err="1" smtClean="0">
                <a:solidFill>
                  <a:schemeClr val="accent6"/>
                </a:solidFill>
              </a:rPr>
              <a:t>a-t-il</a:t>
            </a:r>
            <a:r>
              <a:rPr lang="fr-FR" dirty="0" smtClean="0">
                <a:solidFill>
                  <a:schemeClr val="accent6"/>
                </a:solidFill>
              </a:rPr>
              <a:t> de vérité que dans les sciences ?</a:t>
            </a:r>
          </a:p>
          <a:p>
            <a:pPr marL="0" indent="0" algn="ctr">
              <a:buNone/>
            </a:pPr>
            <a:endParaRPr lang="fr-FR" sz="4000" dirty="0" smtClean="0"/>
          </a:p>
        </p:txBody>
      </p:sp>
      <p:pic>
        <p:nvPicPr>
          <p:cNvPr id="4" name="Image 3"/>
          <p:cNvPicPr>
            <a:picLocks noChangeAspect="1"/>
          </p:cNvPicPr>
          <p:nvPr/>
        </p:nvPicPr>
        <p:blipFill>
          <a:blip r:embed="rId2"/>
          <a:stretch>
            <a:fillRect/>
          </a:stretch>
        </p:blipFill>
        <p:spPr>
          <a:xfrm>
            <a:off x="1122844" y="2116489"/>
            <a:ext cx="1946171" cy="1306918"/>
          </a:xfrm>
          <a:prstGeom prst="rect">
            <a:avLst/>
          </a:prstGeom>
        </p:spPr>
      </p:pic>
      <p:pic>
        <p:nvPicPr>
          <p:cNvPr id="5" name="Image 4"/>
          <p:cNvPicPr>
            <a:picLocks noChangeAspect="1"/>
          </p:cNvPicPr>
          <p:nvPr/>
        </p:nvPicPr>
        <p:blipFill>
          <a:blip r:embed="rId3"/>
          <a:stretch>
            <a:fillRect/>
          </a:stretch>
        </p:blipFill>
        <p:spPr>
          <a:xfrm>
            <a:off x="9508388" y="2286887"/>
            <a:ext cx="1506944" cy="1506944"/>
          </a:xfrm>
          <a:prstGeom prst="rect">
            <a:avLst/>
          </a:prstGeom>
        </p:spPr>
      </p:pic>
      <p:pic>
        <p:nvPicPr>
          <p:cNvPr id="6" name="Image 5"/>
          <p:cNvPicPr>
            <a:picLocks noChangeAspect="1"/>
          </p:cNvPicPr>
          <p:nvPr/>
        </p:nvPicPr>
        <p:blipFill>
          <a:blip r:embed="rId4"/>
          <a:stretch>
            <a:fillRect/>
          </a:stretch>
        </p:blipFill>
        <p:spPr>
          <a:xfrm>
            <a:off x="5334000" y="4519613"/>
            <a:ext cx="1524000" cy="1657350"/>
          </a:xfrm>
          <a:prstGeom prst="rect">
            <a:avLst/>
          </a:prstGeom>
        </p:spPr>
      </p:pic>
    </p:spTree>
    <p:extLst>
      <p:ext uri="{BB962C8B-B14F-4D97-AF65-F5344CB8AC3E}">
        <p14:creationId xmlns:p14="http://schemas.microsoft.com/office/powerpoint/2010/main" val="14661888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25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6" presetClass="entr" presetSubtype="0" fill="hold"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290">
                                          <p:stCondLst>
                                            <p:cond delay="0"/>
                                          </p:stCondLst>
                                        </p:cTn>
                                        <p:tgtEl>
                                          <p:spTgt spid="3">
                                            <p:txEl>
                                              <p:pRg st="3" end="3"/>
                                            </p:txEl>
                                          </p:spTgt>
                                        </p:tgtEl>
                                      </p:cBhvr>
                                    </p:animEffect>
                                    <p:anim calcmode="lin" valueType="num">
                                      <p:cBhvr>
                                        <p:cTn id="13" dur="911"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3">
                                            <p:txEl>
                                              <p:pRg st="3" end="3"/>
                                            </p:txEl>
                                          </p:spTgt>
                                        </p:tgtEl>
                                        <p:attrNameLst>
                                          <p:attrName>ppt_y</p:attrName>
                                        </p:attrNameLst>
                                      </p:cBhvr>
                                      <p:tavLst>
                                        <p:tav tm="0" fmla="#ppt_y-sin(pi*$)/81">
                                          <p:val>
                                            <p:fltVal val="0"/>
                                          </p:val>
                                        </p:tav>
                                        <p:tav tm="100000">
                                          <p:val>
                                            <p:fltVal val="1"/>
                                          </p:val>
                                        </p:tav>
                                      </p:tavLst>
                                    </p:anim>
                                    <p:animScale>
                                      <p:cBhvr>
                                        <p:cTn id="18" dur="13">
                                          <p:stCondLst>
                                            <p:cond delay="325"/>
                                          </p:stCondLst>
                                        </p:cTn>
                                        <p:tgtEl>
                                          <p:spTgt spid="3">
                                            <p:txEl>
                                              <p:pRg st="3" end="3"/>
                                            </p:txEl>
                                          </p:spTgt>
                                        </p:tgtEl>
                                      </p:cBhvr>
                                      <p:to x="100000" y="60000"/>
                                    </p:animScale>
                                    <p:animScale>
                                      <p:cBhvr>
                                        <p:cTn id="19" dur="83" decel="50000">
                                          <p:stCondLst>
                                            <p:cond delay="338"/>
                                          </p:stCondLst>
                                        </p:cTn>
                                        <p:tgtEl>
                                          <p:spTgt spid="3">
                                            <p:txEl>
                                              <p:pRg st="3" end="3"/>
                                            </p:txEl>
                                          </p:spTgt>
                                        </p:tgtEl>
                                      </p:cBhvr>
                                      <p:to x="100000" y="100000"/>
                                    </p:animScale>
                                    <p:animScale>
                                      <p:cBhvr>
                                        <p:cTn id="20" dur="13">
                                          <p:stCondLst>
                                            <p:cond delay="656"/>
                                          </p:stCondLst>
                                        </p:cTn>
                                        <p:tgtEl>
                                          <p:spTgt spid="3">
                                            <p:txEl>
                                              <p:pRg st="3" end="3"/>
                                            </p:txEl>
                                          </p:spTgt>
                                        </p:tgtEl>
                                      </p:cBhvr>
                                      <p:to x="100000" y="80000"/>
                                    </p:animScale>
                                    <p:animScale>
                                      <p:cBhvr>
                                        <p:cTn id="21" dur="83" decel="50000">
                                          <p:stCondLst>
                                            <p:cond delay="669"/>
                                          </p:stCondLst>
                                        </p:cTn>
                                        <p:tgtEl>
                                          <p:spTgt spid="3">
                                            <p:txEl>
                                              <p:pRg st="3" end="3"/>
                                            </p:txEl>
                                          </p:spTgt>
                                        </p:tgtEl>
                                      </p:cBhvr>
                                      <p:to x="100000" y="100000"/>
                                    </p:animScale>
                                    <p:animScale>
                                      <p:cBhvr>
                                        <p:cTn id="22" dur="13">
                                          <p:stCondLst>
                                            <p:cond delay="821"/>
                                          </p:stCondLst>
                                        </p:cTn>
                                        <p:tgtEl>
                                          <p:spTgt spid="3">
                                            <p:txEl>
                                              <p:pRg st="3" end="3"/>
                                            </p:txEl>
                                          </p:spTgt>
                                        </p:tgtEl>
                                      </p:cBhvr>
                                      <p:to x="100000" y="90000"/>
                                    </p:animScale>
                                    <p:animScale>
                                      <p:cBhvr>
                                        <p:cTn id="23" dur="83" decel="50000">
                                          <p:stCondLst>
                                            <p:cond delay="834"/>
                                          </p:stCondLst>
                                        </p:cTn>
                                        <p:tgtEl>
                                          <p:spTgt spid="3">
                                            <p:txEl>
                                              <p:pRg st="3" end="3"/>
                                            </p:txEl>
                                          </p:spTgt>
                                        </p:tgtEl>
                                      </p:cBhvr>
                                      <p:to x="100000" y="100000"/>
                                    </p:animScale>
                                    <p:animScale>
                                      <p:cBhvr>
                                        <p:cTn id="24" dur="13">
                                          <p:stCondLst>
                                            <p:cond delay="904"/>
                                          </p:stCondLst>
                                        </p:cTn>
                                        <p:tgtEl>
                                          <p:spTgt spid="3">
                                            <p:txEl>
                                              <p:pRg st="3" end="3"/>
                                            </p:txEl>
                                          </p:spTgt>
                                        </p:tgtEl>
                                      </p:cBhvr>
                                      <p:to x="100000" y="95000"/>
                                    </p:animScale>
                                    <p:animScale>
                                      <p:cBhvr>
                                        <p:cTn id="25" dur="83" decel="50000">
                                          <p:stCondLst>
                                            <p:cond delay="917"/>
                                          </p:stCondLst>
                                        </p:cTn>
                                        <p:tgtEl>
                                          <p:spTgt spid="3">
                                            <p:txEl>
                                              <p:pRg st="3" end="3"/>
                                            </p:txEl>
                                          </p:spTgt>
                                        </p:tgtEl>
                                      </p:cBhvr>
                                      <p:to x="100000" y="100000"/>
                                    </p:animScale>
                                  </p:childTnLst>
                                </p:cTn>
                              </p:par>
                            </p:childTnLst>
                          </p:cTn>
                        </p:par>
                        <p:par>
                          <p:cTn id="26" fill="hold">
                            <p:stCondLst>
                              <p:cond delay="1250"/>
                            </p:stCondLst>
                            <p:childTnLst>
                              <p:par>
                                <p:cTn id="27" presetID="26" presetClass="entr" presetSubtype="0" fill="hold"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wipe(down)">
                                      <p:cBhvr>
                                        <p:cTn id="29" dur="290">
                                          <p:stCondLst>
                                            <p:cond delay="0"/>
                                          </p:stCondLst>
                                        </p:cTn>
                                        <p:tgtEl>
                                          <p:spTgt spid="3">
                                            <p:txEl>
                                              <p:pRg st="4" end="4"/>
                                            </p:txEl>
                                          </p:spTgt>
                                        </p:tgtEl>
                                      </p:cBhvr>
                                    </p:animEffect>
                                    <p:anim calcmode="lin" valueType="num">
                                      <p:cBhvr>
                                        <p:cTn id="30" dur="911"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1" dur="332"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2" dur="332" tmFilter="0, 0; 0.125,0.2665; 0.25,0.4; 0.375,0.465; 0.5,0.5;  0.625,0.535; 0.75,0.6; 0.875,0.7335; 1,1">
                                          <p:stCondLst>
                                            <p:cond delay="332"/>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3" dur="166" tmFilter="0, 0; 0.125,0.2665; 0.25,0.4; 0.375,0.465; 0.5,0.5;  0.625,0.535; 0.75,0.6; 0.875,0.7335; 1,1">
                                          <p:stCondLst>
                                            <p:cond delay="662"/>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4" dur="82" tmFilter="0, 0; 0.125,0.2665; 0.25,0.4; 0.375,0.465; 0.5,0.5;  0.625,0.535; 0.75,0.6; 0.875,0.7335; 1,1">
                                          <p:stCondLst>
                                            <p:cond delay="828"/>
                                          </p:stCondLst>
                                        </p:cTn>
                                        <p:tgtEl>
                                          <p:spTgt spid="3">
                                            <p:txEl>
                                              <p:pRg st="4" end="4"/>
                                            </p:txEl>
                                          </p:spTgt>
                                        </p:tgtEl>
                                        <p:attrNameLst>
                                          <p:attrName>ppt_y</p:attrName>
                                        </p:attrNameLst>
                                      </p:cBhvr>
                                      <p:tavLst>
                                        <p:tav tm="0" fmla="#ppt_y-sin(pi*$)/81">
                                          <p:val>
                                            <p:fltVal val="0"/>
                                          </p:val>
                                        </p:tav>
                                        <p:tav tm="100000">
                                          <p:val>
                                            <p:fltVal val="1"/>
                                          </p:val>
                                        </p:tav>
                                      </p:tavLst>
                                    </p:anim>
                                    <p:animScale>
                                      <p:cBhvr>
                                        <p:cTn id="35" dur="13">
                                          <p:stCondLst>
                                            <p:cond delay="325"/>
                                          </p:stCondLst>
                                        </p:cTn>
                                        <p:tgtEl>
                                          <p:spTgt spid="3">
                                            <p:txEl>
                                              <p:pRg st="4" end="4"/>
                                            </p:txEl>
                                          </p:spTgt>
                                        </p:tgtEl>
                                      </p:cBhvr>
                                      <p:to x="100000" y="60000"/>
                                    </p:animScale>
                                    <p:animScale>
                                      <p:cBhvr>
                                        <p:cTn id="36" dur="83" decel="50000">
                                          <p:stCondLst>
                                            <p:cond delay="338"/>
                                          </p:stCondLst>
                                        </p:cTn>
                                        <p:tgtEl>
                                          <p:spTgt spid="3">
                                            <p:txEl>
                                              <p:pRg st="4" end="4"/>
                                            </p:txEl>
                                          </p:spTgt>
                                        </p:tgtEl>
                                      </p:cBhvr>
                                      <p:to x="100000" y="100000"/>
                                    </p:animScale>
                                    <p:animScale>
                                      <p:cBhvr>
                                        <p:cTn id="37" dur="13">
                                          <p:stCondLst>
                                            <p:cond delay="656"/>
                                          </p:stCondLst>
                                        </p:cTn>
                                        <p:tgtEl>
                                          <p:spTgt spid="3">
                                            <p:txEl>
                                              <p:pRg st="4" end="4"/>
                                            </p:txEl>
                                          </p:spTgt>
                                        </p:tgtEl>
                                      </p:cBhvr>
                                      <p:to x="100000" y="80000"/>
                                    </p:animScale>
                                    <p:animScale>
                                      <p:cBhvr>
                                        <p:cTn id="38" dur="83" decel="50000">
                                          <p:stCondLst>
                                            <p:cond delay="669"/>
                                          </p:stCondLst>
                                        </p:cTn>
                                        <p:tgtEl>
                                          <p:spTgt spid="3">
                                            <p:txEl>
                                              <p:pRg st="4" end="4"/>
                                            </p:txEl>
                                          </p:spTgt>
                                        </p:tgtEl>
                                      </p:cBhvr>
                                      <p:to x="100000" y="100000"/>
                                    </p:animScale>
                                    <p:animScale>
                                      <p:cBhvr>
                                        <p:cTn id="39" dur="13">
                                          <p:stCondLst>
                                            <p:cond delay="821"/>
                                          </p:stCondLst>
                                        </p:cTn>
                                        <p:tgtEl>
                                          <p:spTgt spid="3">
                                            <p:txEl>
                                              <p:pRg st="4" end="4"/>
                                            </p:txEl>
                                          </p:spTgt>
                                        </p:tgtEl>
                                      </p:cBhvr>
                                      <p:to x="100000" y="90000"/>
                                    </p:animScale>
                                    <p:animScale>
                                      <p:cBhvr>
                                        <p:cTn id="40" dur="83" decel="50000">
                                          <p:stCondLst>
                                            <p:cond delay="834"/>
                                          </p:stCondLst>
                                        </p:cTn>
                                        <p:tgtEl>
                                          <p:spTgt spid="3">
                                            <p:txEl>
                                              <p:pRg st="4" end="4"/>
                                            </p:txEl>
                                          </p:spTgt>
                                        </p:tgtEl>
                                      </p:cBhvr>
                                      <p:to x="100000" y="100000"/>
                                    </p:animScale>
                                    <p:animScale>
                                      <p:cBhvr>
                                        <p:cTn id="41" dur="13">
                                          <p:stCondLst>
                                            <p:cond delay="904"/>
                                          </p:stCondLst>
                                        </p:cTn>
                                        <p:tgtEl>
                                          <p:spTgt spid="3">
                                            <p:txEl>
                                              <p:pRg st="4" end="4"/>
                                            </p:txEl>
                                          </p:spTgt>
                                        </p:tgtEl>
                                      </p:cBhvr>
                                      <p:to x="100000" y="95000"/>
                                    </p:animScale>
                                    <p:animScale>
                                      <p:cBhvr>
                                        <p:cTn id="42" dur="83" decel="50000">
                                          <p:stCondLst>
                                            <p:cond delay="917"/>
                                          </p:stCondLst>
                                        </p:cTn>
                                        <p:tgtEl>
                                          <p:spTgt spid="3">
                                            <p:txEl>
                                              <p:pRg st="4" end="4"/>
                                            </p:txEl>
                                          </p:spTgt>
                                        </p:tgtEl>
                                      </p:cBhvr>
                                      <p:to x="100000" y="100000"/>
                                    </p:animScale>
                                  </p:childTnLst>
                                </p:cTn>
                              </p:par>
                            </p:childTnLst>
                          </p:cTn>
                        </p:par>
                        <p:par>
                          <p:cTn id="43" fill="hold">
                            <p:stCondLst>
                              <p:cond delay="2250"/>
                            </p:stCondLst>
                            <p:childTnLst>
                              <p:par>
                                <p:cTn id="44" presetID="26" presetClass="entr" presetSubtype="0" fill="hold" nodeType="after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wipe(down)">
                                      <p:cBhvr>
                                        <p:cTn id="46" dur="290">
                                          <p:stCondLst>
                                            <p:cond delay="0"/>
                                          </p:stCondLst>
                                        </p:cTn>
                                        <p:tgtEl>
                                          <p:spTgt spid="3">
                                            <p:txEl>
                                              <p:pRg st="5" end="5"/>
                                            </p:txEl>
                                          </p:spTgt>
                                        </p:tgtEl>
                                      </p:cBhvr>
                                    </p:animEffect>
                                    <p:anim calcmode="lin" valueType="num">
                                      <p:cBhvr>
                                        <p:cTn id="47" dur="911"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3">
                                            <p:txEl>
                                              <p:pRg st="5" end="5"/>
                                            </p:txEl>
                                          </p:spTgt>
                                        </p:tgtEl>
                                        <p:attrNameLst>
                                          <p:attrName>ppt_y</p:attrName>
                                        </p:attrNameLst>
                                      </p:cBhvr>
                                      <p:tavLst>
                                        <p:tav tm="0" fmla="#ppt_y-sin(pi*$)/81">
                                          <p:val>
                                            <p:fltVal val="0"/>
                                          </p:val>
                                        </p:tav>
                                        <p:tav tm="100000">
                                          <p:val>
                                            <p:fltVal val="1"/>
                                          </p:val>
                                        </p:tav>
                                      </p:tavLst>
                                    </p:anim>
                                    <p:animScale>
                                      <p:cBhvr>
                                        <p:cTn id="52" dur="13">
                                          <p:stCondLst>
                                            <p:cond delay="325"/>
                                          </p:stCondLst>
                                        </p:cTn>
                                        <p:tgtEl>
                                          <p:spTgt spid="3">
                                            <p:txEl>
                                              <p:pRg st="5" end="5"/>
                                            </p:txEl>
                                          </p:spTgt>
                                        </p:tgtEl>
                                      </p:cBhvr>
                                      <p:to x="100000" y="60000"/>
                                    </p:animScale>
                                    <p:animScale>
                                      <p:cBhvr>
                                        <p:cTn id="53" dur="83" decel="50000">
                                          <p:stCondLst>
                                            <p:cond delay="338"/>
                                          </p:stCondLst>
                                        </p:cTn>
                                        <p:tgtEl>
                                          <p:spTgt spid="3">
                                            <p:txEl>
                                              <p:pRg st="5" end="5"/>
                                            </p:txEl>
                                          </p:spTgt>
                                        </p:tgtEl>
                                      </p:cBhvr>
                                      <p:to x="100000" y="100000"/>
                                    </p:animScale>
                                    <p:animScale>
                                      <p:cBhvr>
                                        <p:cTn id="54" dur="13">
                                          <p:stCondLst>
                                            <p:cond delay="656"/>
                                          </p:stCondLst>
                                        </p:cTn>
                                        <p:tgtEl>
                                          <p:spTgt spid="3">
                                            <p:txEl>
                                              <p:pRg st="5" end="5"/>
                                            </p:txEl>
                                          </p:spTgt>
                                        </p:tgtEl>
                                      </p:cBhvr>
                                      <p:to x="100000" y="80000"/>
                                    </p:animScale>
                                    <p:animScale>
                                      <p:cBhvr>
                                        <p:cTn id="55" dur="83" decel="50000">
                                          <p:stCondLst>
                                            <p:cond delay="669"/>
                                          </p:stCondLst>
                                        </p:cTn>
                                        <p:tgtEl>
                                          <p:spTgt spid="3">
                                            <p:txEl>
                                              <p:pRg st="5" end="5"/>
                                            </p:txEl>
                                          </p:spTgt>
                                        </p:tgtEl>
                                      </p:cBhvr>
                                      <p:to x="100000" y="100000"/>
                                    </p:animScale>
                                    <p:animScale>
                                      <p:cBhvr>
                                        <p:cTn id="56" dur="13">
                                          <p:stCondLst>
                                            <p:cond delay="821"/>
                                          </p:stCondLst>
                                        </p:cTn>
                                        <p:tgtEl>
                                          <p:spTgt spid="3">
                                            <p:txEl>
                                              <p:pRg st="5" end="5"/>
                                            </p:txEl>
                                          </p:spTgt>
                                        </p:tgtEl>
                                      </p:cBhvr>
                                      <p:to x="100000" y="90000"/>
                                    </p:animScale>
                                    <p:animScale>
                                      <p:cBhvr>
                                        <p:cTn id="57" dur="83" decel="50000">
                                          <p:stCondLst>
                                            <p:cond delay="834"/>
                                          </p:stCondLst>
                                        </p:cTn>
                                        <p:tgtEl>
                                          <p:spTgt spid="3">
                                            <p:txEl>
                                              <p:pRg st="5" end="5"/>
                                            </p:txEl>
                                          </p:spTgt>
                                        </p:tgtEl>
                                      </p:cBhvr>
                                      <p:to x="100000" y="100000"/>
                                    </p:animScale>
                                    <p:animScale>
                                      <p:cBhvr>
                                        <p:cTn id="58" dur="13">
                                          <p:stCondLst>
                                            <p:cond delay="904"/>
                                          </p:stCondLst>
                                        </p:cTn>
                                        <p:tgtEl>
                                          <p:spTgt spid="3">
                                            <p:txEl>
                                              <p:pRg st="5" end="5"/>
                                            </p:txEl>
                                          </p:spTgt>
                                        </p:tgtEl>
                                      </p:cBhvr>
                                      <p:to x="100000" y="95000"/>
                                    </p:animScale>
                                    <p:animScale>
                                      <p:cBhvr>
                                        <p:cTn id="59" dur="83" decel="50000">
                                          <p:stCondLst>
                                            <p:cond delay="917"/>
                                          </p:stCondLst>
                                        </p:cTn>
                                        <p:tgtEl>
                                          <p:spTgt spid="3">
                                            <p:txEl>
                                              <p:pRg st="5" end="5"/>
                                            </p:txEl>
                                          </p:spTgt>
                                        </p:tgtEl>
                                      </p:cBhvr>
                                      <p:to x="100000" y="100000"/>
                                    </p:animScale>
                                  </p:childTnLst>
                                </p:cTn>
                              </p:par>
                            </p:childTnLst>
                          </p:cTn>
                        </p:par>
                        <p:par>
                          <p:cTn id="60" fill="hold">
                            <p:stCondLst>
                              <p:cond delay="3250"/>
                            </p:stCondLst>
                            <p:childTnLst>
                              <p:par>
                                <p:cTn id="61" presetID="1" presetClass="entr" presetSubtype="0" fill="hold" nodeType="afterEffect">
                                  <p:stCondLst>
                                    <p:cond delay="0"/>
                                  </p:stCondLst>
                                  <p:childTnLst>
                                    <p:set>
                                      <p:cBhvr>
                                        <p:cTn id="62" dur="1" fill="hold">
                                          <p:stCondLst>
                                            <p:cond delay="199"/>
                                          </p:stCondLst>
                                        </p:cTn>
                                        <p:tgtEl>
                                          <p:spTgt spid="4"/>
                                        </p:tgtEl>
                                        <p:attrNameLst>
                                          <p:attrName>style.visibility</p:attrName>
                                        </p:attrNameLst>
                                      </p:cBhvr>
                                      <p:to>
                                        <p:strVal val="visible"/>
                                      </p:to>
                                    </p:set>
                                  </p:childTnLst>
                                </p:cTn>
                              </p:par>
                            </p:childTnLst>
                          </p:cTn>
                        </p:par>
                        <p:par>
                          <p:cTn id="63" fill="hold">
                            <p:stCondLst>
                              <p:cond delay="3450"/>
                            </p:stCondLst>
                            <p:childTnLst>
                              <p:par>
                                <p:cTn id="64" presetID="1" presetClass="entr" presetSubtype="0" fill="hold" nodeType="afterEffect">
                                  <p:stCondLst>
                                    <p:cond delay="0"/>
                                  </p:stCondLst>
                                  <p:childTnLst>
                                    <p:set>
                                      <p:cBhvr>
                                        <p:cTn id="65" dur="1" fill="hold">
                                          <p:stCondLst>
                                            <p:cond delay="199"/>
                                          </p:stCondLst>
                                        </p:cTn>
                                        <p:tgtEl>
                                          <p:spTgt spid="5"/>
                                        </p:tgtEl>
                                        <p:attrNameLst>
                                          <p:attrName>style.visibility</p:attrName>
                                        </p:attrNameLst>
                                      </p:cBhvr>
                                      <p:to>
                                        <p:strVal val="visible"/>
                                      </p:to>
                                    </p:set>
                                  </p:childTnLst>
                                </p:cTn>
                              </p:par>
                            </p:childTnLst>
                          </p:cTn>
                        </p:par>
                        <p:par>
                          <p:cTn id="66" fill="hold">
                            <p:stCondLst>
                              <p:cond delay="3650"/>
                            </p:stCondLst>
                            <p:childTnLst>
                              <p:par>
                                <p:cTn id="67" presetID="1" presetClass="entr" presetSubtype="0" fill="hold" nodeType="afterEffect">
                                  <p:stCondLst>
                                    <p:cond delay="0"/>
                                  </p:stCondLst>
                                  <p:childTnLst>
                                    <p:set>
                                      <p:cBhvr>
                                        <p:cTn id="68" dur="1" fill="hold">
                                          <p:stCondLst>
                                            <p:cond delay="1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20727" y="2775097"/>
            <a:ext cx="3955310" cy="523220"/>
          </a:xfrm>
          <a:prstGeom prst="rect">
            <a:avLst/>
          </a:prstGeom>
          <a:noFill/>
        </p:spPr>
        <p:txBody>
          <a:bodyPr wrap="square" rtlCol="0">
            <a:spAutoFit/>
          </a:bodyPr>
          <a:lstStyle/>
          <a:p>
            <a:r>
              <a:rPr lang="fr-FR" sz="2400" dirty="0" smtClean="0"/>
              <a:t>« </a:t>
            </a:r>
            <a:r>
              <a:rPr lang="fr-FR" sz="2800" dirty="0" smtClean="0"/>
              <a:t>Développement écrit</a:t>
            </a:r>
            <a:r>
              <a:rPr lang="fr-FR" sz="2400" dirty="0" smtClean="0"/>
              <a:t> » </a:t>
            </a:r>
          </a:p>
        </p:txBody>
      </p:sp>
      <p:sp>
        <p:nvSpPr>
          <p:cNvPr id="7" name="ZoneTexte 6"/>
          <p:cNvSpPr txBox="1"/>
          <p:nvPr/>
        </p:nvSpPr>
        <p:spPr>
          <a:xfrm>
            <a:off x="5358809" y="871870"/>
            <a:ext cx="6060558" cy="4893647"/>
          </a:xfrm>
          <a:prstGeom prst="rect">
            <a:avLst/>
          </a:prstGeom>
          <a:noFill/>
        </p:spPr>
        <p:txBody>
          <a:bodyPr wrap="square" rtlCol="0">
            <a:spAutoFit/>
          </a:bodyPr>
          <a:lstStyle/>
          <a:p>
            <a:pPr marL="285750" indent="-285750">
              <a:buFont typeface="Arial" panose="020B0604020202020204" pitchFamily="34" charset="0"/>
              <a:buChar char="•"/>
            </a:pPr>
            <a:endParaRPr lang="fr-FR" sz="2400" dirty="0" smtClean="0"/>
          </a:p>
          <a:p>
            <a:pPr marL="285750" indent="-285750">
              <a:buFont typeface="Arial" panose="020B0604020202020204" pitchFamily="34" charset="0"/>
              <a:buChar char="•"/>
            </a:pPr>
            <a:r>
              <a:rPr lang="fr-FR" sz="2400" dirty="0" smtClean="0"/>
              <a:t>Cela signifie que </a:t>
            </a:r>
            <a:r>
              <a:rPr lang="fr-FR" sz="2400" b="1" dirty="0" smtClean="0">
                <a:solidFill>
                  <a:srgbClr val="C00000"/>
                </a:solidFill>
              </a:rPr>
              <a:t>oui</a:t>
            </a:r>
            <a:r>
              <a:rPr lang="fr-FR" sz="2400" dirty="0" smtClean="0"/>
              <a:t>, il faut un minimum savoir écrire, exprimer et développer ses idées</a:t>
            </a:r>
          </a:p>
          <a:p>
            <a:pPr marL="285750" indent="-285750">
              <a:buFont typeface="Arial" panose="020B0604020202020204" pitchFamily="34" charset="0"/>
              <a:buChar char="•"/>
            </a:pPr>
            <a:endParaRPr lang="fr-FR" sz="2400" dirty="0"/>
          </a:p>
          <a:p>
            <a:endParaRPr lang="fr-FR" sz="2400" dirty="0" smtClean="0"/>
          </a:p>
          <a:p>
            <a:endParaRPr lang="fr-FR" sz="2400" dirty="0"/>
          </a:p>
          <a:p>
            <a:endParaRPr lang="fr-FR" sz="2400" dirty="0"/>
          </a:p>
          <a:p>
            <a:endParaRPr lang="fr-FR" sz="2400" dirty="0" smtClean="0"/>
          </a:p>
          <a:p>
            <a:pPr marL="285750" indent="-285750">
              <a:buFont typeface="Arial" panose="020B0604020202020204" pitchFamily="34" charset="0"/>
              <a:buChar char="•"/>
            </a:pPr>
            <a:r>
              <a:rPr lang="fr-FR" sz="2400" dirty="0" smtClean="0"/>
              <a:t>Qu’une partie de l’évaluation de la dissertation se fait sur des </a:t>
            </a:r>
            <a:r>
              <a:rPr lang="fr-FR" sz="2400" b="1" dirty="0" smtClean="0"/>
              <a:t>critères formels </a:t>
            </a:r>
            <a:r>
              <a:rPr lang="fr-FR" sz="2400" dirty="0" smtClean="0"/>
              <a:t>: syntaxe, orthographe, cohérence du propos etc…</a:t>
            </a:r>
            <a:endParaRPr lang="fr-FR" sz="2400" dirty="0"/>
          </a:p>
        </p:txBody>
      </p:sp>
      <p:cxnSp>
        <p:nvCxnSpPr>
          <p:cNvPr id="13" name="Connecteur droit 12"/>
          <p:cNvCxnSpPr/>
          <p:nvPr/>
        </p:nvCxnSpPr>
        <p:spPr>
          <a:xfrm flipV="1">
            <a:off x="5656521" y="1477925"/>
            <a:ext cx="2083981" cy="21266"/>
          </a:xfrm>
          <a:prstGeom prst="line">
            <a:avLst/>
          </a:prstGeom>
          <a:ln w="330200">
            <a:solidFill>
              <a:srgbClr val="FFC000">
                <a:alpha val="44000"/>
              </a:srgbClr>
            </a:solidFill>
          </a:ln>
        </p:spPr>
        <p:style>
          <a:lnRef idx="1">
            <a:schemeClr val="accent1"/>
          </a:lnRef>
          <a:fillRef idx="0">
            <a:schemeClr val="accent1"/>
          </a:fillRef>
          <a:effectRef idx="0">
            <a:schemeClr val="accent1"/>
          </a:effectRef>
          <a:fontRef idx="minor">
            <a:schemeClr val="tx1"/>
          </a:fontRef>
        </p:style>
      </p:cxnSp>
      <p:pic>
        <p:nvPicPr>
          <p:cNvPr id="2050" name="Picture 2" descr="http://ekladata.com/JAvi0mBp4ac4KgxlrQyEEpicGE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2867" y="3318693"/>
            <a:ext cx="2700668" cy="29905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ésultat de recherche d'images pour &quot;copie corrigé&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91" y="1075660"/>
            <a:ext cx="4133850" cy="110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65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down)">
                                      <p:cBhvr>
                                        <p:cTn id="7" dur="145">
                                          <p:stCondLst>
                                            <p:cond delay="0"/>
                                          </p:stCondLst>
                                        </p:cTn>
                                        <p:tgtEl>
                                          <p:spTgt spid="7">
                                            <p:txEl>
                                              <p:pRg st="1" end="1"/>
                                            </p:txEl>
                                          </p:spTgt>
                                        </p:tgtEl>
                                      </p:cBhvr>
                                    </p:animEffect>
                                    <p:anim calcmode="lin" valueType="num">
                                      <p:cBhvr>
                                        <p:cTn id="8" dur="456" tmFilter="0,0; 0.14,0.36; 0.43,0.73; 0.71,0.91; 1.0,1.0">
                                          <p:stCondLst>
                                            <p:cond delay="0"/>
                                          </p:stCondLst>
                                        </p:cTn>
                                        <p:tgtEl>
                                          <p:spTgt spid="7">
                                            <p:txEl>
                                              <p:pRg st="1" end="1"/>
                                            </p:txEl>
                                          </p:spTgt>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7">
                                            <p:txEl>
                                              <p:pRg st="1" end="1"/>
                                            </p:txEl>
                                          </p:spTgt>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7">
                                            <p:txEl>
                                              <p:pRg st="1" end="1"/>
                                            </p:txEl>
                                          </p:spTgt>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7">
                                            <p:txEl>
                                              <p:pRg st="1" end="1"/>
                                            </p:txEl>
                                          </p:spTgt>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7">
                                            <p:txEl>
                                              <p:pRg st="1" end="1"/>
                                            </p:txEl>
                                          </p:spTgt>
                                        </p:tgtEl>
                                        <p:attrNameLst>
                                          <p:attrName>ppt_y</p:attrName>
                                        </p:attrNameLst>
                                      </p:cBhvr>
                                      <p:tavLst>
                                        <p:tav tm="0" fmla="#ppt_y-sin(pi*$)/81">
                                          <p:val>
                                            <p:fltVal val="0"/>
                                          </p:val>
                                        </p:tav>
                                        <p:tav tm="100000">
                                          <p:val>
                                            <p:fltVal val="1"/>
                                          </p:val>
                                        </p:tav>
                                      </p:tavLst>
                                    </p:anim>
                                    <p:animScale>
                                      <p:cBhvr>
                                        <p:cTn id="13" dur="7">
                                          <p:stCondLst>
                                            <p:cond delay="162"/>
                                          </p:stCondLst>
                                        </p:cTn>
                                        <p:tgtEl>
                                          <p:spTgt spid="7">
                                            <p:txEl>
                                              <p:pRg st="1" end="1"/>
                                            </p:txEl>
                                          </p:spTgt>
                                        </p:tgtEl>
                                      </p:cBhvr>
                                      <p:to x="100000" y="60000"/>
                                    </p:animScale>
                                    <p:animScale>
                                      <p:cBhvr>
                                        <p:cTn id="14" dur="41" decel="50000">
                                          <p:stCondLst>
                                            <p:cond delay="169"/>
                                          </p:stCondLst>
                                        </p:cTn>
                                        <p:tgtEl>
                                          <p:spTgt spid="7">
                                            <p:txEl>
                                              <p:pRg st="1" end="1"/>
                                            </p:txEl>
                                          </p:spTgt>
                                        </p:tgtEl>
                                      </p:cBhvr>
                                      <p:to x="100000" y="100000"/>
                                    </p:animScale>
                                    <p:animScale>
                                      <p:cBhvr>
                                        <p:cTn id="15" dur="7">
                                          <p:stCondLst>
                                            <p:cond delay="328"/>
                                          </p:stCondLst>
                                        </p:cTn>
                                        <p:tgtEl>
                                          <p:spTgt spid="7">
                                            <p:txEl>
                                              <p:pRg st="1" end="1"/>
                                            </p:txEl>
                                          </p:spTgt>
                                        </p:tgtEl>
                                      </p:cBhvr>
                                      <p:to x="100000" y="80000"/>
                                    </p:animScale>
                                    <p:animScale>
                                      <p:cBhvr>
                                        <p:cTn id="16" dur="41" decel="50000">
                                          <p:stCondLst>
                                            <p:cond delay="335"/>
                                          </p:stCondLst>
                                        </p:cTn>
                                        <p:tgtEl>
                                          <p:spTgt spid="7">
                                            <p:txEl>
                                              <p:pRg st="1" end="1"/>
                                            </p:txEl>
                                          </p:spTgt>
                                        </p:tgtEl>
                                      </p:cBhvr>
                                      <p:to x="100000" y="100000"/>
                                    </p:animScale>
                                    <p:animScale>
                                      <p:cBhvr>
                                        <p:cTn id="17" dur="7">
                                          <p:stCondLst>
                                            <p:cond delay="410"/>
                                          </p:stCondLst>
                                        </p:cTn>
                                        <p:tgtEl>
                                          <p:spTgt spid="7">
                                            <p:txEl>
                                              <p:pRg st="1" end="1"/>
                                            </p:txEl>
                                          </p:spTgt>
                                        </p:tgtEl>
                                      </p:cBhvr>
                                      <p:to x="100000" y="90000"/>
                                    </p:animScale>
                                    <p:animScale>
                                      <p:cBhvr>
                                        <p:cTn id="18" dur="41" decel="50000">
                                          <p:stCondLst>
                                            <p:cond delay="417"/>
                                          </p:stCondLst>
                                        </p:cTn>
                                        <p:tgtEl>
                                          <p:spTgt spid="7">
                                            <p:txEl>
                                              <p:pRg st="1" end="1"/>
                                            </p:txEl>
                                          </p:spTgt>
                                        </p:tgtEl>
                                      </p:cBhvr>
                                      <p:to x="100000" y="100000"/>
                                    </p:animScale>
                                    <p:animScale>
                                      <p:cBhvr>
                                        <p:cTn id="19" dur="7">
                                          <p:stCondLst>
                                            <p:cond delay="452"/>
                                          </p:stCondLst>
                                        </p:cTn>
                                        <p:tgtEl>
                                          <p:spTgt spid="7">
                                            <p:txEl>
                                              <p:pRg st="1" end="1"/>
                                            </p:txEl>
                                          </p:spTgt>
                                        </p:tgtEl>
                                      </p:cBhvr>
                                      <p:to x="100000" y="95000"/>
                                    </p:animScale>
                                    <p:animScale>
                                      <p:cBhvr>
                                        <p:cTn id="20" dur="41" decel="50000">
                                          <p:stCondLst>
                                            <p:cond delay="459"/>
                                          </p:stCondLst>
                                        </p:cTn>
                                        <p:tgtEl>
                                          <p:spTgt spid="7">
                                            <p:txEl>
                                              <p:pRg st="1" end="1"/>
                                            </p:txEl>
                                          </p:spTgt>
                                        </p:tgtEl>
                                      </p:cBhvr>
                                      <p:to x="100000" y="100000"/>
                                    </p:animScale>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500"/>
                            </p:stCondLst>
                            <p:childTnLst>
                              <p:par>
                                <p:cTn id="25" presetID="16" presetClass="entr" presetSubtype="21" fill="hold" nodeType="after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barn(inVertical)">
                                      <p:cBhvr>
                                        <p:cTn id="27" dur="1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Effect transition="in" filter="wipe(down)">
                                      <p:cBhvr>
                                        <p:cTn id="32" dur="145">
                                          <p:stCondLst>
                                            <p:cond delay="0"/>
                                          </p:stCondLst>
                                        </p:cTn>
                                        <p:tgtEl>
                                          <p:spTgt spid="7">
                                            <p:txEl>
                                              <p:pRg st="7" end="7"/>
                                            </p:txEl>
                                          </p:spTgt>
                                        </p:tgtEl>
                                      </p:cBhvr>
                                    </p:animEffect>
                                    <p:anim calcmode="lin" valueType="num">
                                      <p:cBhvr>
                                        <p:cTn id="33" dur="456" tmFilter="0,0; 0.14,0.36; 0.43,0.73; 0.71,0.91; 1.0,1.0">
                                          <p:stCondLst>
                                            <p:cond delay="0"/>
                                          </p:stCondLst>
                                        </p:cTn>
                                        <p:tgtEl>
                                          <p:spTgt spid="7">
                                            <p:txEl>
                                              <p:pRg st="7" end="7"/>
                                            </p:txEl>
                                          </p:spTgt>
                                        </p:tgtEl>
                                        <p:attrNameLst>
                                          <p:attrName>ppt_x</p:attrName>
                                        </p:attrNameLst>
                                      </p:cBhvr>
                                      <p:tavLst>
                                        <p:tav tm="0">
                                          <p:val>
                                            <p:strVal val="#ppt_x-0.25"/>
                                          </p:val>
                                        </p:tav>
                                        <p:tav tm="100000">
                                          <p:val>
                                            <p:strVal val="#ppt_x"/>
                                          </p:val>
                                        </p:tav>
                                      </p:tavLst>
                                    </p:anim>
                                    <p:anim calcmode="lin" valueType="num">
                                      <p:cBhvr>
                                        <p:cTn id="34" dur="166" tmFilter="0.0,0.0; 0.25,0.07; 0.50,0.2; 0.75,0.467; 1.0,1.0">
                                          <p:stCondLst>
                                            <p:cond delay="0"/>
                                          </p:stCondLst>
                                        </p:cTn>
                                        <p:tgtEl>
                                          <p:spTgt spid="7">
                                            <p:txEl>
                                              <p:pRg st="7" end="7"/>
                                            </p:txEl>
                                          </p:spTgt>
                                        </p:tgtEl>
                                        <p:attrNameLst>
                                          <p:attrName>ppt_y</p:attrName>
                                        </p:attrNameLst>
                                      </p:cBhvr>
                                      <p:tavLst>
                                        <p:tav tm="0" fmla="#ppt_y-sin(pi*$)/3">
                                          <p:val>
                                            <p:fltVal val="0.5"/>
                                          </p:val>
                                        </p:tav>
                                        <p:tav tm="100000">
                                          <p:val>
                                            <p:fltVal val="1"/>
                                          </p:val>
                                        </p:tav>
                                      </p:tavLst>
                                    </p:anim>
                                    <p:anim calcmode="lin" valueType="num">
                                      <p:cBhvr>
                                        <p:cTn id="35" dur="166" tmFilter="0, 0; 0.125,0.2665; 0.25,0.4; 0.375,0.465; 0.5,0.5;  0.625,0.535; 0.75,0.6; 0.875,0.7335; 1,1">
                                          <p:stCondLst>
                                            <p:cond delay="166"/>
                                          </p:stCondLst>
                                        </p:cTn>
                                        <p:tgtEl>
                                          <p:spTgt spid="7">
                                            <p:txEl>
                                              <p:pRg st="7" end="7"/>
                                            </p:txEl>
                                          </p:spTgt>
                                        </p:tgtEl>
                                        <p:attrNameLst>
                                          <p:attrName>ppt_y</p:attrName>
                                        </p:attrNameLst>
                                      </p:cBhvr>
                                      <p:tavLst>
                                        <p:tav tm="0" fmla="#ppt_y-sin(pi*$)/9">
                                          <p:val>
                                            <p:fltVal val="0"/>
                                          </p:val>
                                        </p:tav>
                                        <p:tav tm="100000">
                                          <p:val>
                                            <p:fltVal val="1"/>
                                          </p:val>
                                        </p:tav>
                                      </p:tavLst>
                                    </p:anim>
                                    <p:anim calcmode="lin" valueType="num">
                                      <p:cBhvr>
                                        <p:cTn id="36" dur="83" tmFilter="0, 0; 0.125,0.2665; 0.25,0.4; 0.375,0.465; 0.5,0.5;  0.625,0.535; 0.75,0.6; 0.875,0.7335; 1,1">
                                          <p:stCondLst>
                                            <p:cond delay="331"/>
                                          </p:stCondLst>
                                        </p:cTn>
                                        <p:tgtEl>
                                          <p:spTgt spid="7">
                                            <p:txEl>
                                              <p:pRg st="7" end="7"/>
                                            </p:txEl>
                                          </p:spTgt>
                                        </p:tgtEl>
                                        <p:attrNameLst>
                                          <p:attrName>ppt_y</p:attrName>
                                        </p:attrNameLst>
                                      </p:cBhvr>
                                      <p:tavLst>
                                        <p:tav tm="0" fmla="#ppt_y-sin(pi*$)/27">
                                          <p:val>
                                            <p:fltVal val="0"/>
                                          </p:val>
                                        </p:tav>
                                        <p:tav tm="100000">
                                          <p:val>
                                            <p:fltVal val="1"/>
                                          </p:val>
                                        </p:tav>
                                      </p:tavLst>
                                    </p:anim>
                                    <p:anim calcmode="lin" valueType="num">
                                      <p:cBhvr>
                                        <p:cTn id="37" dur="41" tmFilter="0, 0; 0.125,0.2665; 0.25,0.4; 0.375,0.465; 0.5,0.5;  0.625,0.535; 0.75,0.6; 0.875,0.7335; 1,1">
                                          <p:stCondLst>
                                            <p:cond delay="414"/>
                                          </p:stCondLst>
                                        </p:cTn>
                                        <p:tgtEl>
                                          <p:spTgt spid="7">
                                            <p:txEl>
                                              <p:pRg st="7" end="7"/>
                                            </p:txEl>
                                          </p:spTgt>
                                        </p:tgtEl>
                                        <p:attrNameLst>
                                          <p:attrName>ppt_y</p:attrName>
                                        </p:attrNameLst>
                                      </p:cBhvr>
                                      <p:tavLst>
                                        <p:tav tm="0" fmla="#ppt_y-sin(pi*$)/81">
                                          <p:val>
                                            <p:fltVal val="0"/>
                                          </p:val>
                                        </p:tav>
                                        <p:tav tm="100000">
                                          <p:val>
                                            <p:fltVal val="1"/>
                                          </p:val>
                                        </p:tav>
                                      </p:tavLst>
                                    </p:anim>
                                    <p:animScale>
                                      <p:cBhvr>
                                        <p:cTn id="38" dur="7">
                                          <p:stCondLst>
                                            <p:cond delay="162"/>
                                          </p:stCondLst>
                                        </p:cTn>
                                        <p:tgtEl>
                                          <p:spTgt spid="7">
                                            <p:txEl>
                                              <p:pRg st="7" end="7"/>
                                            </p:txEl>
                                          </p:spTgt>
                                        </p:tgtEl>
                                      </p:cBhvr>
                                      <p:to x="100000" y="60000"/>
                                    </p:animScale>
                                    <p:animScale>
                                      <p:cBhvr>
                                        <p:cTn id="39" dur="41" decel="50000">
                                          <p:stCondLst>
                                            <p:cond delay="169"/>
                                          </p:stCondLst>
                                        </p:cTn>
                                        <p:tgtEl>
                                          <p:spTgt spid="7">
                                            <p:txEl>
                                              <p:pRg st="7" end="7"/>
                                            </p:txEl>
                                          </p:spTgt>
                                        </p:tgtEl>
                                      </p:cBhvr>
                                      <p:to x="100000" y="100000"/>
                                    </p:animScale>
                                    <p:animScale>
                                      <p:cBhvr>
                                        <p:cTn id="40" dur="7">
                                          <p:stCondLst>
                                            <p:cond delay="328"/>
                                          </p:stCondLst>
                                        </p:cTn>
                                        <p:tgtEl>
                                          <p:spTgt spid="7">
                                            <p:txEl>
                                              <p:pRg st="7" end="7"/>
                                            </p:txEl>
                                          </p:spTgt>
                                        </p:tgtEl>
                                      </p:cBhvr>
                                      <p:to x="100000" y="80000"/>
                                    </p:animScale>
                                    <p:animScale>
                                      <p:cBhvr>
                                        <p:cTn id="41" dur="41" decel="50000">
                                          <p:stCondLst>
                                            <p:cond delay="335"/>
                                          </p:stCondLst>
                                        </p:cTn>
                                        <p:tgtEl>
                                          <p:spTgt spid="7">
                                            <p:txEl>
                                              <p:pRg st="7" end="7"/>
                                            </p:txEl>
                                          </p:spTgt>
                                        </p:tgtEl>
                                      </p:cBhvr>
                                      <p:to x="100000" y="100000"/>
                                    </p:animScale>
                                    <p:animScale>
                                      <p:cBhvr>
                                        <p:cTn id="42" dur="7">
                                          <p:stCondLst>
                                            <p:cond delay="410"/>
                                          </p:stCondLst>
                                        </p:cTn>
                                        <p:tgtEl>
                                          <p:spTgt spid="7">
                                            <p:txEl>
                                              <p:pRg st="7" end="7"/>
                                            </p:txEl>
                                          </p:spTgt>
                                        </p:tgtEl>
                                      </p:cBhvr>
                                      <p:to x="100000" y="90000"/>
                                    </p:animScale>
                                    <p:animScale>
                                      <p:cBhvr>
                                        <p:cTn id="43" dur="41" decel="50000">
                                          <p:stCondLst>
                                            <p:cond delay="417"/>
                                          </p:stCondLst>
                                        </p:cTn>
                                        <p:tgtEl>
                                          <p:spTgt spid="7">
                                            <p:txEl>
                                              <p:pRg st="7" end="7"/>
                                            </p:txEl>
                                          </p:spTgt>
                                        </p:tgtEl>
                                      </p:cBhvr>
                                      <p:to x="100000" y="100000"/>
                                    </p:animScale>
                                    <p:animScale>
                                      <p:cBhvr>
                                        <p:cTn id="44" dur="7">
                                          <p:stCondLst>
                                            <p:cond delay="452"/>
                                          </p:stCondLst>
                                        </p:cTn>
                                        <p:tgtEl>
                                          <p:spTgt spid="7">
                                            <p:txEl>
                                              <p:pRg st="7" end="7"/>
                                            </p:txEl>
                                          </p:spTgt>
                                        </p:tgtEl>
                                      </p:cBhvr>
                                      <p:to x="100000" y="95000"/>
                                    </p:animScale>
                                    <p:animScale>
                                      <p:cBhvr>
                                        <p:cTn id="45" dur="41" decel="50000">
                                          <p:stCondLst>
                                            <p:cond delay="459"/>
                                          </p:stCondLst>
                                        </p:cTn>
                                        <p:tgtEl>
                                          <p:spTgt spid="7">
                                            <p:txEl>
                                              <p:pRg st="7" end="7"/>
                                            </p:txEl>
                                          </p:spTgt>
                                        </p:tgtEl>
                                      </p:cBhvr>
                                      <p:to x="100000" y="100000"/>
                                    </p:animScale>
                                  </p:childTnLst>
                                </p:cTn>
                              </p:par>
                            </p:childTnLst>
                          </p:cTn>
                        </p:par>
                        <p:par>
                          <p:cTn id="46" fill="hold">
                            <p:stCondLst>
                              <p:cond delay="500"/>
                            </p:stCondLst>
                            <p:childTnLst>
                              <p:par>
                                <p:cTn id="47" presetID="16" presetClass="entr" presetSubtype="21" fill="hold" nodeType="afterEffect">
                                  <p:stCondLst>
                                    <p:cond delay="0"/>
                                  </p:stCondLst>
                                  <p:childTnLst>
                                    <p:set>
                                      <p:cBhvr>
                                        <p:cTn id="48" dur="1" fill="hold">
                                          <p:stCondLst>
                                            <p:cond delay="0"/>
                                          </p:stCondLst>
                                        </p:cTn>
                                        <p:tgtEl>
                                          <p:spTgt spid="2050"/>
                                        </p:tgtEl>
                                        <p:attrNameLst>
                                          <p:attrName>style.visibility</p:attrName>
                                        </p:attrNameLst>
                                      </p:cBhvr>
                                      <p:to>
                                        <p:strVal val="visible"/>
                                      </p:to>
                                    </p:set>
                                    <p:animEffect transition="in" filter="barn(inVertical)">
                                      <p:cBhvr>
                                        <p:cTn id="49" dur="1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74158" y="2955851"/>
            <a:ext cx="3817089" cy="492443"/>
          </a:xfrm>
          <a:prstGeom prst="rect">
            <a:avLst/>
          </a:prstGeom>
          <a:noFill/>
        </p:spPr>
        <p:txBody>
          <a:bodyPr wrap="square" rtlCol="0">
            <a:spAutoFit/>
          </a:bodyPr>
          <a:lstStyle/>
          <a:p>
            <a:r>
              <a:rPr lang="fr-FR" sz="2400" dirty="0" smtClean="0"/>
              <a:t>« </a:t>
            </a:r>
            <a:r>
              <a:rPr lang="fr-FR" sz="2600" dirty="0" smtClean="0"/>
              <a:t>à partir d’une question</a:t>
            </a:r>
            <a:r>
              <a:rPr lang="fr-FR" sz="2400" dirty="0" smtClean="0"/>
              <a:t> »</a:t>
            </a:r>
            <a:endParaRPr lang="fr-FR" sz="2400" dirty="0"/>
          </a:p>
        </p:txBody>
      </p:sp>
      <p:sp>
        <p:nvSpPr>
          <p:cNvPr id="3" name="ZoneTexte 2"/>
          <p:cNvSpPr txBox="1"/>
          <p:nvPr/>
        </p:nvSpPr>
        <p:spPr>
          <a:xfrm>
            <a:off x="4933507" y="829339"/>
            <a:ext cx="6858000" cy="5016758"/>
          </a:xfrm>
          <a:prstGeom prst="rect">
            <a:avLst/>
          </a:prstGeom>
          <a:noFill/>
        </p:spPr>
        <p:txBody>
          <a:bodyPr wrap="square" rtlCol="0">
            <a:spAutoFit/>
          </a:bodyPr>
          <a:lstStyle/>
          <a:p>
            <a:r>
              <a:rPr lang="fr-FR" sz="2400" dirty="0" smtClean="0"/>
              <a:t>Cela signifie que </a:t>
            </a:r>
            <a:r>
              <a:rPr lang="fr-FR" sz="2400" b="1" dirty="0" smtClean="0"/>
              <a:t>l’objectif final</a:t>
            </a:r>
            <a:r>
              <a:rPr lang="fr-FR" sz="2400" dirty="0" smtClean="0"/>
              <a:t> de la dissertation est d’apporter une réponse à cette question</a:t>
            </a:r>
          </a:p>
          <a:p>
            <a:endParaRPr lang="fr-FR" sz="2400" dirty="0" smtClean="0"/>
          </a:p>
          <a:p>
            <a:endParaRPr lang="fr-FR" sz="2400" dirty="0" smtClean="0"/>
          </a:p>
          <a:p>
            <a:pPr algn="ctr"/>
            <a:r>
              <a:rPr lang="fr-FR" sz="2400" dirty="0" smtClean="0"/>
              <a:t> MAIS </a:t>
            </a:r>
          </a:p>
          <a:p>
            <a:pPr algn="ctr"/>
            <a:endParaRPr lang="fr-FR" sz="2400" dirty="0" smtClean="0"/>
          </a:p>
          <a:p>
            <a:pPr marL="1371600" lvl="2" indent="-457200">
              <a:buFont typeface="+mj-lt"/>
              <a:buAutoNum type="arabicPeriod"/>
            </a:pPr>
            <a:r>
              <a:rPr lang="fr-FR" sz="2200" dirty="0"/>
              <a:t>D</a:t>
            </a:r>
            <a:r>
              <a:rPr lang="fr-FR" sz="2200" dirty="0" smtClean="0"/>
              <a:t>e manière progressive</a:t>
            </a:r>
          </a:p>
          <a:p>
            <a:pPr marL="1371600" lvl="2" indent="-457200">
              <a:buFont typeface="+mj-lt"/>
              <a:buAutoNum type="arabicPeriod"/>
            </a:pPr>
            <a:r>
              <a:rPr lang="fr-FR" sz="2200" dirty="0" smtClean="0"/>
              <a:t>Après avoir d’abord </a:t>
            </a:r>
            <a:r>
              <a:rPr lang="fr-FR" sz="2200" b="1" dirty="0" smtClean="0"/>
              <a:t>analysé</a:t>
            </a:r>
            <a:r>
              <a:rPr lang="fr-FR" sz="2200" dirty="0" smtClean="0"/>
              <a:t> ladite question et dégagé ses </a:t>
            </a:r>
            <a:r>
              <a:rPr lang="fr-FR" sz="2200" b="1" dirty="0" smtClean="0"/>
              <a:t>enjeux</a:t>
            </a:r>
            <a:r>
              <a:rPr lang="fr-FR" sz="2200" dirty="0" smtClean="0"/>
              <a:t> et les </a:t>
            </a:r>
            <a:r>
              <a:rPr lang="fr-FR" sz="2200" b="1" dirty="0" smtClean="0"/>
              <a:t>problèmes</a:t>
            </a:r>
            <a:r>
              <a:rPr lang="fr-FR" sz="2200" dirty="0" smtClean="0"/>
              <a:t> qu’elle soulève</a:t>
            </a:r>
          </a:p>
          <a:p>
            <a:pPr marL="1371600" lvl="2" indent="-457200">
              <a:buFont typeface="+mj-lt"/>
              <a:buAutoNum type="arabicPeriod"/>
            </a:pPr>
            <a:r>
              <a:rPr lang="fr-FR" sz="2200" dirty="0" smtClean="0"/>
              <a:t>Et avoir élaboré un </a:t>
            </a:r>
            <a:r>
              <a:rPr lang="fr-FR" sz="2200" b="1" dirty="0" smtClean="0"/>
              <a:t>plan</a:t>
            </a:r>
            <a:r>
              <a:rPr lang="fr-FR" sz="2200" dirty="0" smtClean="0"/>
              <a:t> pour les examiner (une sorte de programme ou de protocole de recherche, pour les scientifiques        )</a:t>
            </a:r>
          </a:p>
          <a:p>
            <a:pPr marL="1371600" lvl="2" indent="-457200">
              <a:buFont typeface="+mj-lt"/>
              <a:buAutoNum type="arabicPeriod"/>
            </a:pPr>
            <a:endParaRPr lang="fr-FR" sz="2200" dirty="0"/>
          </a:p>
        </p:txBody>
      </p:sp>
      <p:pic>
        <p:nvPicPr>
          <p:cNvPr id="4" name="Image 3"/>
          <p:cNvPicPr>
            <a:picLocks noChangeAspect="1"/>
          </p:cNvPicPr>
          <p:nvPr/>
        </p:nvPicPr>
        <p:blipFill>
          <a:blip r:embed="rId2"/>
          <a:stretch>
            <a:fillRect/>
          </a:stretch>
        </p:blipFill>
        <p:spPr>
          <a:xfrm>
            <a:off x="4933507" y="866552"/>
            <a:ext cx="2255716" cy="353599"/>
          </a:xfrm>
          <a:prstGeom prst="rect">
            <a:avLst/>
          </a:prstGeom>
        </p:spPr>
      </p:pic>
      <p:pic>
        <p:nvPicPr>
          <p:cNvPr id="5" name="Image 4"/>
          <p:cNvPicPr>
            <a:picLocks noChangeAspect="1"/>
          </p:cNvPicPr>
          <p:nvPr/>
        </p:nvPicPr>
        <p:blipFill>
          <a:blip r:embed="rId3"/>
          <a:stretch>
            <a:fillRect/>
          </a:stretch>
        </p:blipFill>
        <p:spPr>
          <a:xfrm>
            <a:off x="10077006" y="5045148"/>
            <a:ext cx="441517" cy="454763"/>
          </a:xfrm>
          <a:prstGeom prst="rect">
            <a:avLst/>
          </a:prstGeom>
        </p:spPr>
      </p:pic>
      <p:pic>
        <p:nvPicPr>
          <p:cNvPr id="1028" name="Picture 4" descr="Résultat de recherche d'images pour &quot;scientifique femme labo dessin&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839" y="544955"/>
            <a:ext cx="2371725" cy="193357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5"/>
          <a:stretch>
            <a:fillRect/>
          </a:stretch>
        </p:blipFill>
        <p:spPr>
          <a:xfrm>
            <a:off x="1173013" y="4173611"/>
            <a:ext cx="2619375" cy="1743075"/>
          </a:xfrm>
          <a:prstGeom prst="rect">
            <a:avLst/>
          </a:prstGeom>
        </p:spPr>
      </p:pic>
    </p:spTree>
    <p:extLst>
      <p:ext uri="{BB962C8B-B14F-4D97-AF65-F5344CB8AC3E}">
        <p14:creationId xmlns:p14="http://schemas.microsoft.com/office/powerpoint/2010/main" val="360029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45">
                                          <p:stCondLst>
                                            <p:cond delay="0"/>
                                          </p:stCondLst>
                                        </p:cTn>
                                        <p:tgtEl>
                                          <p:spTgt spid="3">
                                            <p:txEl>
                                              <p:pRg st="0" end="0"/>
                                            </p:txEl>
                                          </p:spTgt>
                                        </p:tgtEl>
                                      </p:cBhvr>
                                    </p:animEffect>
                                    <p:anim calcmode="lin" valueType="num">
                                      <p:cBhvr>
                                        <p:cTn id="8" dur="456"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xEl>
                                              <p:pRg st="0" end="0"/>
                                            </p:txEl>
                                          </p:spTgt>
                                        </p:tgtEl>
                                      </p:cBhvr>
                                      <p:to x="100000" y="60000"/>
                                    </p:animScale>
                                    <p:animScale>
                                      <p:cBhvr>
                                        <p:cTn id="14" dur="41" decel="50000">
                                          <p:stCondLst>
                                            <p:cond delay="169"/>
                                          </p:stCondLst>
                                        </p:cTn>
                                        <p:tgtEl>
                                          <p:spTgt spid="3">
                                            <p:txEl>
                                              <p:pRg st="0" end="0"/>
                                            </p:txEl>
                                          </p:spTgt>
                                        </p:tgtEl>
                                      </p:cBhvr>
                                      <p:to x="100000" y="100000"/>
                                    </p:animScale>
                                    <p:animScale>
                                      <p:cBhvr>
                                        <p:cTn id="15" dur="7">
                                          <p:stCondLst>
                                            <p:cond delay="328"/>
                                          </p:stCondLst>
                                        </p:cTn>
                                        <p:tgtEl>
                                          <p:spTgt spid="3">
                                            <p:txEl>
                                              <p:pRg st="0" end="0"/>
                                            </p:txEl>
                                          </p:spTgt>
                                        </p:tgtEl>
                                      </p:cBhvr>
                                      <p:to x="100000" y="80000"/>
                                    </p:animScale>
                                    <p:animScale>
                                      <p:cBhvr>
                                        <p:cTn id="16" dur="41" decel="50000">
                                          <p:stCondLst>
                                            <p:cond delay="335"/>
                                          </p:stCondLst>
                                        </p:cTn>
                                        <p:tgtEl>
                                          <p:spTgt spid="3">
                                            <p:txEl>
                                              <p:pRg st="0" end="0"/>
                                            </p:txEl>
                                          </p:spTgt>
                                        </p:tgtEl>
                                      </p:cBhvr>
                                      <p:to x="100000" y="100000"/>
                                    </p:animScale>
                                    <p:animScale>
                                      <p:cBhvr>
                                        <p:cTn id="17" dur="7">
                                          <p:stCondLst>
                                            <p:cond delay="410"/>
                                          </p:stCondLst>
                                        </p:cTn>
                                        <p:tgtEl>
                                          <p:spTgt spid="3">
                                            <p:txEl>
                                              <p:pRg st="0" end="0"/>
                                            </p:txEl>
                                          </p:spTgt>
                                        </p:tgtEl>
                                      </p:cBhvr>
                                      <p:to x="100000" y="90000"/>
                                    </p:animScale>
                                    <p:animScale>
                                      <p:cBhvr>
                                        <p:cTn id="18" dur="41" decel="50000">
                                          <p:stCondLst>
                                            <p:cond delay="417"/>
                                          </p:stCondLst>
                                        </p:cTn>
                                        <p:tgtEl>
                                          <p:spTgt spid="3">
                                            <p:txEl>
                                              <p:pRg st="0" end="0"/>
                                            </p:txEl>
                                          </p:spTgt>
                                        </p:tgtEl>
                                      </p:cBhvr>
                                      <p:to x="100000" y="100000"/>
                                    </p:animScale>
                                    <p:animScale>
                                      <p:cBhvr>
                                        <p:cTn id="19" dur="7">
                                          <p:stCondLst>
                                            <p:cond delay="452"/>
                                          </p:stCondLst>
                                        </p:cTn>
                                        <p:tgtEl>
                                          <p:spTgt spid="3">
                                            <p:txEl>
                                              <p:pRg st="0" end="0"/>
                                            </p:txEl>
                                          </p:spTgt>
                                        </p:tgtEl>
                                      </p:cBhvr>
                                      <p:to x="100000" y="95000"/>
                                    </p:animScale>
                                    <p:animScale>
                                      <p:cBhvr>
                                        <p:cTn id="20" dur="41" decel="50000">
                                          <p:stCondLst>
                                            <p:cond delay="459"/>
                                          </p:stCondLst>
                                        </p:cTn>
                                        <p:tgtEl>
                                          <p:spTgt spid="3">
                                            <p:txEl>
                                              <p:pRg st="0" end="0"/>
                                            </p:txEl>
                                          </p:spTgt>
                                        </p:tgtEl>
                                      </p:cBhvr>
                                      <p:to x="100000" y="100000"/>
                                    </p:animScale>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24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249"/>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249"/>
                                          </p:stCondLst>
                                        </p:cTn>
                                        <p:tgtEl>
                                          <p:spTgt spid="3">
                                            <p:txEl>
                                              <p:pRg st="7" end="7"/>
                                            </p:txEl>
                                          </p:spTgt>
                                        </p:tgtEl>
                                        <p:attrNameLst>
                                          <p:attrName>style.visibility</p:attrName>
                                        </p:attrNameLst>
                                      </p:cBhvr>
                                      <p:to>
                                        <p:strVal val="visible"/>
                                      </p:to>
                                    </p:set>
                                  </p:childTnLst>
                                </p:cTn>
                              </p:par>
                              <p:par>
                                <p:cTn id="40" presetID="53" presetClass="entr" presetSubtype="16" fill="hold" nodeType="withEffect">
                                  <p:stCondLst>
                                    <p:cond delay="100"/>
                                  </p:stCondLst>
                                  <p:childTnLst>
                                    <p:set>
                                      <p:cBhvr>
                                        <p:cTn id="41" dur="1" fill="hold">
                                          <p:stCondLst>
                                            <p:cond delay="0"/>
                                          </p:stCondLst>
                                        </p:cTn>
                                        <p:tgtEl>
                                          <p:spTgt spid="5"/>
                                        </p:tgtEl>
                                        <p:attrNameLst>
                                          <p:attrName>style.visibility</p:attrName>
                                        </p:attrNameLst>
                                      </p:cBhvr>
                                      <p:to>
                                        <p:strVal val="visible"/>
                                      </p:to>
                                    </p:set>
                                    <p:anim calcmode="lin" valueType="num">
                                      <p:cBhvr>
                                        <p:cTn id="42" dur="250" fill="hold"/>
                                        <p:tgtEl>
                                          <p:spTgt spid="5"/>
                                        </p:tgtEl>
                                        <p:attrNameLst>
                                          <p:attrName>ppt_w</p:attrName>
                                        </p:attrNameLst>
                                      </p:cBhvr>
                                      <p:tavLst>
                                        <p:tav tm="0">
                                          <p:val>
                                            <p:fltVal val="0"/>
                                          </p:val>
                                        </p:tav>
                                        <p:tav tm="100000">
                                          <p:val>
                                            <p:strVal val="#ppt_w"/>
                                          </p:val>
                                        </p:tav>
                                      </p:tavLst>
                                    </p:anim>
                                    <p:anim calcmode="lin" valueType="num">
                                      <p:cBhvr>
                                        <p:cTn id="43" dur="250" fill="hold"/>
                                        <p:tgtEl>
                                          <p:spTgt spid="5"/>
                                        </p:tgtEl>
                                        <p:attrNameLst>
                                          <p:attrName>ppt_h</p:attrName>
                                        </p:attrNameLst>
                                      </p:cBhvr>
                                      <p:tavLst>
                                        <p:tav tm="0">
                                          <p:val>
                                            <p:fltVal val="0"/>
                                          </p:val>
                                        </p:tav>
                                        <p:tav tm="100000">
                                          <p:val>
                                            <p:strVal val="#ppt_h"/>
                                          </p:val>
                                        </p:tav>
                                      </p:tavLst>
                                    </p:anim>
                                    <p:animEffect transition="in" filter="fade">
                                      <p:cBhvr>
                                        <p:cTn id="44" dur="250"/>
                                        <p:tgtEl>
                                          <p:spTgt spid="5"/>
                                        </p:tgtEl>
                                      </p:cBhvr>
                                    </p:animEffect>
                                  </p:childTnLst>
                                </p:cTn>
                              </p:par>
                              <p:par>
                                <p:cTn id="45" presetID="22" presetClass="entr" presetSubtype="4" fill="hold" nodeType="withEffect">
                                  <p:stCondLst>
                                    <p:cond delay="100"/>
                                  </p:stCondLst>
                                  <p:childTnLst>
                                    <p:set>
                                      <p:cBhvr>
                                        <p:cTn id="46" dur="1" fill="hold">
                                          <p:stCondLst>
                                            <p:cond delay="0"/>
                                          </p:stCondLst>
                                        </p:cTn>
                                        <p:tgtEl>
                                          <p:spTgt spid="1028"/>
                                        </p:tgtEl>
                                        <p:attrNameLst>
                                          <p:attrName>style.visibility</p:attrName>
                                        </p:attrNameLst>
                                      </p:cBhvr>
                                      <p:to>
                                        <p:strVal val="visible"/>
                                      </p:to>
                                    </p:set>
                                    <p:animEffect transition="in" filter="wipe(down)">
                                      <p:cBhvr>
                                        <p:cTn id="47" dur="10"/>
                                        <p:tgtEl>
                                          <p:spTgt spid="1028"/>
                                        </p:tgtEl>
                                      </p:cBhvr>
                                    </p:animEffect>
                                  </p:childTnLst>
                                </p:cTn>
                              </p:par>
                              <p:par>
                                <p:cTn id="48" presetID="22" presetClass="entr" presetSubtype="4" fill="hold" nodeType="withEffect">
                                  <p:stCondLst>
                                    <p:cond delay="10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1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b="1" dirty="0" smtClean="0">
                <a:solidFill>
                  <a:srgbClr val="C00000"/>
                </a:solidFill>
                <a:latin typeface="Chiller" panose="04020404031007020602" pitchFamily="82" charset="0"/>
              </a:rPr>
              <a:t>L’évaluation de la dissertation se fait selon trois axes principaux :</a:t>
            </a:r>
            <a:endParaRPr lang="fr-FR" sz="4000" b="1" dirty="0">
              <a:solidFill>
                <a:srgbClr val="C00000"/>
              </a:solidFill>
              <a:latin typeface="Chiller" panose="04020404031007020602" pitchFamily="82" charset="0"/>
            </a:endParaRPr>
          </a:p>
        </p:txBody>
      </p:sp>
      <p:sp>
        <p:nvSpPr>
          <p:cNvPr id="3" name="Espace réservé du contenu 2"/>
          <p:cNvSpPr>
            <a:spLocks noGrp="1"/>
          </p:cNvSpPr>
          <p:nvPr>
            <p:ph idx="1"/>
          </p:nvPr>
        </p:nvSpPr>
        <p:spPr/>
        <p:txBody>
          <a:bodyPr>
            <a:normAutofit/>
          </a:bodyPr>
          <a:lstStyle/>
          <a:p>
            <a:pPr marL="514350" indent="-514350" algn="just">
              <a:buFont typeface="+mj-lt"/>
              <a:buAutoNum type="arabicPeriod"/>
            </a:pPr>
            <a:r>
              <a:rPr lang="fr-FR" sz="2400" b="1" dirty="0" smtClean="0"/>
              <a:t>La rigueur de la construction</a:t>
            </a:r>
            <a:r>
              <a:rPr lang="fr-FR" sz="2400" dirty="0" smtClean="0"/>
              <a:t>, la mise en œuvre d’une </a:t>
            </a:r>
            <a:r>
              <a:rPr lang="fr-FR" sz="2400" b="1" dirty="0" smtClean="0"/>
              <a:t>méthode</a:t>
            </a:r>
            <a:r>
              <a:rPr lang="fr-FR" sz="2400" dirty="0" smtClean="0"/>
              <a:t> : le sujet doit être attentivement analysé, un plan élaboré, les idées doivent s’enchaîner selon une logique claire.</a:t>
            </a:r>
          </a:p>
          <a:p>
            <a:pPr marL="514350" indent="-514350" algn="just">
              <a:buFont typeface="+mj-lt"/>
              <a:buAutoNum type="arabicPeriod"/>
            </a:pPr>
            <a:endParaRPr lang="fr-FR" sz="2400" dirty="0"/>
          </a:p>
          <a:p>
            <a:pPr marL="514350" indent="-514350" algn="just">
              <a:buFont typeface="+mj-lt"/>
              <a:buAutoNum type="arabicPeriod"/>
            </a:pPr>
            <a:r>
              <a:rPr lang="fr-FR" sz="2400" b="1" dirty="0" smtClean="0"/>
              <a:t>La pertinence du propos </a:t>
            </a:r>
            <a:r>
              <a:rPr lang="fr-FR" sz="2400" dirty="0" smtClean="0"/>
              <a:t>: Le(s) sens et le(s) enjeux du sujet doivent être vus, explicités et traités tout au long du devoir. Il faut, si possible, traiter tous les aspects du sujet et surtout ne traiter que le sujet.</a:t>
            </a:r>
          </a:p>
          <a:p>
            <a:pPr marL="514350" indent="-514350" algn="just">
              <a:buFont typeface="+mj-lt"/>
              <a:buAutoNum type="arabicPeriod"/>
            </a:pPr>
            <a:endParaRPr lang="fr-FR" sz="2400" dirty="0"/>
          </a:p>
          <a:p>
            <a:pPr marL="514350" indent="-514350" algn="just">
              <a:buFont typeface="+mj-lt"/>
              <a:buAutoNum type="arabicPeriod"/>
            </a:pPr>
            <a:r>
              <a:rPr lang="fr-FR" sz="2400" b="1" dirty="0"/>
              <a:t>L</a:t>
            </a:r>
            <a:r>
              <a:rPr lang="fr-FR" sz="2400" b="1" dirty="0" smtClean="0"/>
              <a:t>a </a:t>
            </a:r>
            <a:r>
              <a:rPr lang="fr-FR" sz="2400" b="1" dirty="0"/>
              <a:t>manifestation d'une </a:t>
            </a:r>
            <a:r>
              <a:rPr lang="fr-FR" sz="2400" b="1" dirty="0" smtClean="0"/>
              <a:t>culture </a:t>
            </a:r>
            <a:r>
              <a:rPr lang="fr-FR" sz="2400" dirty="0" smtClean="0"/>
              <a:t>: littéraire</a:t>
            </a:r>
            <a:r>
              <a:rPr lang="fr-FR" sz="2400" dirty="0"/>
              <a:t>, philosophique, scientifique, artistique, économique, politique etc... (qui permet d'aller au-delà de la simple opinion).</a:t>
            </a:r>
            <a:endParaRPr lang="fr-FR" sz="2400" dirty="0" smtClean="0"/>
          </a:p>
          <a:p>
            <a:pPr marL="514350" indent="-514350" algn="just">
              <a:buFont typeface="+mj-lt"/>
              <a:buAutoNum type="arabicPeriod"/>
            </a:pPr>
            <a:endParaRPr lang="fr-FR" sz="2400" dirty="0"/>
          </a:p>
        </p:txBody>
      </p:sp>
    </p:spTree>
    <p:extLst>
      <p:ext uri="{BB962C8B-B14F-4D97-AF65-F5344CB8AC3E}">
        <p14:creationId xmlns:p14="http://schemas.microsoft.com/office/powerpoint/2010/main" val="409453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47261" y="556591"/>
            <a:ext cx="11300791" cy="6001643"/>
          </a:xfrm>
          <a:prstGeom prst="rect">
            <a:avLst/>
          </a:prstGeom>
          <a:noFill/>
        </p:spPr>
        <p:txBody>
          <a:bodyPr wrap="square" rtlCol="0">
            <a:spAutoFit/>
          </a:bodyPr>
          <a:lstStyle/>
          <a:p>
            <a:pPr algn="just"/>
            <a:r>
              <a:rPr lang="fr-FR" sz="2400" dirty="0"/>
              <a:t>Une dissertation est </a:t>
            </a:r>
            <a:r>
              <a:rPr lang="fr-FR" sz="2400" b="1" dirty="0"/>
              <a:t>une recherche de la vérité</a:t>
            </a:r>
            <a:r>
              <a:rPr lang="fr-FR" sz="2400" dirty="0"/>
              <a:t> sur une question particulière. </a:t>
            </a:r>
            <a:endParaRPr lang="fr-FR" sz="2400" dirty="0" smtClean="0"/>
          </a:p>
          <a:p>
            <a:pPr algn="just"/>
            <a:endParaRPr lang="fr-FR" sz="2400" dirty="0" smtClean="0"/>
          </a:p>
          <a:p>
            <a:pPr algn="just"/>
            <a:r>
              <a:rPr lang="fr-FR" sz="2400" dirty="0" smtClean="0"/>
              <a:t>Le </a:t>
            </a:r>
            <a:r>
              <a:rPr lang="fr-FR" sz="2400" dirty="0"/>
              <a:t>souci de la vérité doit donc être la préoccupation constante de celui qui disserte, qui doit </a:t>
            </a:r>
            <a:r>
              <a:rPr lang="fr-FR" sz="2400" dirty="0" smtClean="0"/>
              <a:t>éviter :</a:t>
            </a:r>
          </a:p>
          <a:p>
            <a:pPr algn="just"/>
            <a:endParaRPr lang="fr-FR" sz="2400" dirty="0" smtClean="0"/>
          </a:p>
          <a:p>
            <a:pPr marL="342900" indent="-342900" algn="just">
              <a:buFont typeface="Arial" panose="020B0604020202020204" pitchFamily="34" charset="0"/>
              <a:buChar char="•"/>
            </a:pPr>
            <a:r>
              <a:rPr lang="fr-FR" sz="2400" dirty="0"/>
              <a:t>L</a:t>
            </a:r>
            <a:r>
              <a:rPr lang="fr-FR" sz="2400" dirty="0" smtClean="0"/>
              <a:t>es </a:t>
            </a:r>
            <a:r>
              <a:rPr lang="fr-FR" sz="2400" dirty="0"/>
              <a:t>lieux </a:t>
            </a:r>
            <a:r>
              <a:rPr lang="fr-FR" sz="2400" dirty="0" smtClean="0"/>
              <a:t>communs</a:t>
            </a:r>
          </a:p>
          <a:p>
            <a:pPr marL="342900" indent="-342900" algn="just">
              <a:buFont typeface="Arial" panose="020B0604020202020204" pitchFamily="34" charset="0"/>
              <a:buChar char="•"/>
            </a:pPr>
            <a:r>
              <a:rPr lang="fr-FR" sz="2400" dirty="0"/>
              <a:t>L</a:t>
            </a:r>
            <a:r>
              <a:rPr lang="fr-FR" sz="2400" dirty="0" smtClean="0"/>
              <a:t>es préjugés</a:t>
            </a:r>
          </a:p>
          <a:p>
            <a:pPr marL="342900" indent="-342900" algn="just">
              <a:buFont typeface="Arial" panose="020B0604020202020204" pitchFamily="34" charset="0"/>
              <a:buChar char="•"/>
            </a:pPr>
            <a:r>
              <a:rPr lang="fr-FR" sz="2400" dirty="0"/>
              <a:t>L</a:t>
            </a:r>
            <a:r>
              <a:rPr lang="fr-FR" sz="2400" dirty="0" smtClean="0"/>
              <a:t>es partis-pris</a:t>
            </a:r>
          </a:p>
          <a:p>
            <a:pPr marL="342900" indent="-342900" algn="just">
              <a:buFont typeface="Arial" panose="020B0604020202020204" pitchFamily="34" charset="0"/>
              <a:buChar char="•"/>
            </a:pPr>
            <a:r>
              <a:rPr lang="fr-FR" sz="2400" dirty="0"/>
              <a:t>L</a:t>
            </a:r>
            <a:r>
              <a:rPr lang="fr-FR" sz="2400" dirty="0" smtClean="0"/>
              <a:t>es </a:t>
            </a:r>
            <a:r>
              <a:rPr lang="fr-FR" sz="2400" dirty="0"/>
              <a:t>généralisations </a:t>
            </a:r>
            <a:r>
              <a:rPr lang="fr-FR" sz="2400" dirty="0" smtClean="0"/>
              <a:t>hâtives</a:t>
            </a:r>
          </a:p>
          <a:p>
            <a:pPr marL="342900" indent="-342900" algn="just">
              <a:buFont typeface="Arial" panose="020B0604020202020204" pitchFamily="34" charset="0"/>
              <a:buChar char="•"/>
            </a:pPr>
            <a:r>
              <a:rPr lang="fr-FR" sz="2400" dirty="0"/>
              <a:t>L</a:t>
            </a:r>
            <a:r>
              <a:rPr lang="fr-FR" sz="2400" dirty="0" smtClean="0"/>
              <a:t>es </a:t>
            </a:r>
            <a:r>
              <a:rPr lang="fr-FR" sz="2400" dirty="0"/>
              <a:t>réactions purement affectives</a:t>
            </a:r>
            <a:r>
              <a:rPr lang="fr-FR" sz="2400" dirty="0" smtClean="0"/>
              <a:t>.</a:t>
            </a:r>
          </a:p>
          <a:p>
            <a:pPr marL="342900" indent="-342900" algn="just">
              <a:buFont typeface="Arial" panose="020B0604020202020204" pitchFamily="34" charset="0"/>
              <a:buChar char="•"/>
            </a:pPr>
            <a:endParaRPr lang="fr-FR" sz="2400" dirty="0"/>
          </a:p>
          <a:p>
            <a:pPr algn="just"/>
            <a:r>
              <a:rPr lang="fr-FR" sz="2400" dirty="0" smtClean="0"/>
              <a:t>En un mot, il faut réfléchir à ce que l’on écrit : c’est-à-dire </a:t>
            </a:r>
            <a:r>
              <a:rPr lang="fr-FR" sz="2400" b="1" dirty="0" smtClean="0"/>
              <a:t>ne rien affirmer sans analyse préalable, sans justification</a:t>
            </a:r>
            <a:r>
              <a:rPr lang="fr-FR" sz="2400" dirty="0" smtClean="0"/>
              <a:t>. Ce n’est pas parce que l’on a toujours cru ou entendu une idée, que celle-ci est juste ! </a:t>
            </a:r>
            <a:r>
              <a:rPr lang="fr-FR" sz="2400" b="1" dirty="0" smtClean="0"/>
              <a:t>Il faut se méfier de ses propres opinions ou croyances, les mettre en question, c’est-à-dire les examiner de manière critique</a:t>
            </a:r>
            <a:r>
              <a:rPr lang="fr-FR" sz="2400" dirty="0" smtClean="0"/>
              <a:t>.</a:t>
            </a:r>
          </a:p>
          <a:p>
            <a:pPr algn="just"/>
            <a:endParaRPr lang="fr-FR" sz="2400" dirty="0"/>
          </a:p>
        </p:txBody>
      </p:sp>
    </p:spTree>
    <p:extLst>
      <p:ext uri="{BB962C8B-B14F-4D97-AF65-F5344CB8AC3E}">
        <p14:creationId xmlns:p14="http://schemas.microsoft.com/office/powerpoint/2010/main" val="47892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02129" y="759279"/>
            <a:ext cx="10891157" cy="1200329"/>
          </a:xfrm>
          <a:prstGeom prst="rect">
            <a:avLst/>
          </a:prstGeom>
          <a:noFill/>
        </p:spPr>
        <p:txBody>
          <a:bodyPr wrap="square" rtlCol="0">
            <a:spAutoFit/>
          </a:bodyPr>
          <a:lstStyle/>
          <a:p>
            <a:pPr algn="just"/>
            <a:r>
              <a:rPr lang="fr-FR" sz="2400" dirty="0"/>
              <a:t>Une dissertation doit </a:t>
            </a:r>
            <a:r>
              <a:rPr lang="fr-FR" sz="2400" b="1" dirty="0"/>
              <a:t>s'efforcer de résoudre le problème formulé </a:t>
            </a:r>
            <a:r>
              <a:rPr lang="fr-FR" sz="2400" dirty="0"/>
              <a:t>et ne doit pas se contenter d'évoquer des opinions ou des doctrines diverses (catalogue) sans développer un point de vue et parvenir à une réponse précise à la question posée. </a:t>
            </a:r>
            <a:endParaRPr lang="fr-FR" sz="2400" b="1" dirty="0"/>
          </a:p>
        </p:txBody>
      </p:sp>
      <p:cxnSp>
        <p:nvCxnSpPr>
          <p:cNvPr id="4" name="Connecteur droit avec flèche 3"/>
          <p:cNvCxnSpPr/>
          <p:nvPr/>
        </p:nvCxnSpPr>
        <p:spPr>
          <a:xfrm flipH="1">
            <a:off x="3543300" y="1534886"/>
            <a:ext cx="1077686" cy="1036864"/>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5" name="Ellipse 4"/>
          <p:cNvSpPr/>
          <p:nvPr/>
        </p:nvSpPr>
        <p:spPr>
          <a:xfrm>
            <a:off x="4180114" y="1191986"/>
            <a:ext cx="1396093" cy="432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991959" y="2571750"/>
            <a:ext cx="2767693" cy="2031325"/>
          </a:xfrm>
          <a:prstGeom prst="rect">
            <a:avLst/>
          </a:prstGeom>
          <a:noFill/>
        </p:spPr>
        <p:txBody>
          <a:bodyPr wrap="square" rtlCol="0">
            <a:spAutoFit/>
          </a:bodyPr>
          <a:lstStyle/>
          <a:p>
            <a:r>
              <a:rPr lang="fr-FR" dirty="0" smtClean="0">
                <a:solidFill>
                  <a:srgbClr val="0070C0"/>
                </a:solidFill>
              </a:rPr>
              <a:t>I « Certaines personnes pensent que… »</a:t>
            </a:r>
          </a:p>
          <a:p>
            <a:r>
              <a:rPr lang="fr-FR" dirty="0" smtClean="0">
                <a:solidFill>
                  <a:srgbClr val="0070C0"/>
                </a:solidFill>
              </a:rPr>
              <a:t>II « Mais d’autres pensent que… »</a:t>
            </a:r>
          </a:p>
          <a:p>
            <a:r>
              <a:rPr lang="fr-FR" dirty="0" smtClean="0">
                <a:solidFill>
                  <a:srgbClr val="0070C0"/>
                </a:solidFill>
              </a:rPr>
              <a:t>III « On ne peut pas choisir » ou « Moi je pense que… »</a:t>
            </a:r>
            <a:endParaRPr lang="fr-FR" dirty="0">
              <a:solidFill>
                <a:srgbClr val="0070C0"/>
              </a:solidFill>
            </a:endParaRPr>
          </a:p>
        </p:txBody>
      </p:sp>
      <p:sp>
        <p:nvSpPr>
          <p:cNvPr id="7" name="Ellipse 6"/>
          <p:cNvSpPr/>
          <p:nvPr/>
        </p:nvSpPr>
        <p:spPr>
          <a:xfrm>
            <a:off x="6670221" y="1105786"/>
            <a:ext cx="2604408" cy="518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avec flèche 8"/>
          <p:cNvCxnSpPr/>
          <p:nvPr/>
        </p:nvCxnSpPr>
        <p:spPr>
          <a:xfrm flipH="1">
            <a:off x="6421210" y="1624693"/>
            <a:ext cx="877661" cy="94705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4494439" y="2735215"/>
            <a:ext cx="3306536" cy="923330"/>
          </a:xfrm>
          <a:prstGeom prst="rect">
            <a:avLst/>
          </a:prstGeom>
          <a:noFill/>
        </p:spPr>
        <p:txBody>
          <a:bodyPr wrap="square" rtlCol="0">
            <a:spAutoFit/>
          </a:bodyPr>
          <a:lstStyle/>
          <a:p>
            <a:r>
              <a:rPr lang="fr-FR" dirty="0" smtClean="0">
                <a:solidFill>
                  <a:srgbClr val="0070C0"/>
                </a:solidFill>
              </a:rPr>
              <a:t>I « Selon Platon… »</a:t>
            </a:r>
          </a:p>
          <a:p>
            <a:r>
              <a:rPr lang="fr-FR" dirty="0" smtClean="0">
                <a:solidFill>
                  <a:srgbClr val="0070C0"/>
                </a:solidFill>
              </a:rPr>
              <a:t>II « Selon Kant… »</a:t>
            </a:r>
          </a:p>
          <a:p>
            <a:r>
              <a:rPr lang="fr-FR" dirty="0" smtClean="0">
                <a:solidFill>
                  <a:srgbClr val="0070C0"/>
                </a:solidFill>
              </a:rPr>
              <a:t>III « Selon moi (!) ou tartempion !</a:t>
            </a:r>
            <a:endParaRPr lang="fr-FR" dirty="0">
              <a:solidFill>
                <a:srgbClr val="0070C0"/>
              </a:solidFill>
            </a:endParaRPr>
          </a:p>
        </p:txBody>
      </p:sp>
      <p:sp>
        <p:nvSpPr>
          <p:cNvPr id="13" name="Flèche droite 12"/>
          <p:cNvSpPr/>
          <p:nvPr/>
        </p:nvSpPr>
        <p:spPr>
          <a:xfrm>
            <a:off x="2796266" y="4758196"/>
            <a:ext cx="1926771" cy="620486"/>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5045529" y="4490357"/>
            <a:ext cx="5649685" cy="1200329"/>
          </a:xfrm>
          <a:prstGeom prst="rect">
            <a:avLst/>
          </a:prstGeom>
          <a:noFill/>
        </p:spPr>
        <p:txBody>
          <a:bodyPr wrap="square" rtlCol="0">
            <a:spAutoFit/>
          </a:bodyPr>
          <a:lstStyle/>
          <a:p>
            <a:r>
              <a:rPr lang="fr-FR" sz="3600" b="1" dirty="0"/>
              <a:t>Disserter, c'est soutenir une thèse, c'est s'engager.</a:t>
            </a:r>
          </a:p>
        </p:txBody>
      </p:sp>
      <p:sp>
        <p:nvSpPr>
          <p:cNvPr id="3" name="ZoneTexte 2"/>
          <p:cNvSpPr txBox="1"/>
          <p:nvPr/>
        </p:nvSpPr>
        <p:spPr>
          <a:xfrm>
            <a:off x="2112508" y="3008041"/>
            <a:ext cx="4661807" cy="1200329"/>
          </a:xfrm>
          <a:prstGeom prst="rect">
            <a:avLst/>
          </a:prstGeom>
          <a:solidFill>
            <a:schemeClr val="accent1">
              <a:lumMod val="40000"/>
              <a:lumOff val="60000"/>
              <a:alpha val="37000"/>
            </a:schemeClr>
          </a:solidFill>
        </p:spPr>
        <p:txBody>
          <a:bodyPr wrap="square" rtlCol="0">
            <a:spAutoFit/>
          </a:bodyPr>
          <a:lstStyle/>
          <a:p>
            <a:pPr algn="ctr"/>
            <a:r>
              <a:rPr lang="fr-FR" sz="7200" dirty="0" smtClean="0">
                <a:solidFill>
                  <a:srgbClr val="C00000"/>
                </a:solidFill>
                <a:latin typeface="Chiller" panose="04020404031007020602" pitchFamily="82" charset="0"/>
              </a:rPr>
              <a:t>On s’en fout !!!</a:t>
            </a:r>
            <a:endParaRPr lang="fr-FR" sz="7200" dirty="0">
              <a:solidFill>
                <a:srgbClr val="C00000"/>
              </a:solidFill>
              <a:latin typeface="Chiller" panose="04020404031007020602" pitchFamily="82" charset="0"/>
            </a:endParaRPr>
          </a:p>
        </p:txBody>
      </p:sp>
    </p:spTree>
    <p:extLst>
      <p:ext uri="{BB962C8B-B14F-4D97-AF65-F5344CB8AC3E}">
        <p14:creationId xmlns:p14="http://schemas.microsoft.com/office/powerpoint/2010/main" val="152923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9"/>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9"/>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10" grpId="0"/>
      <p:bldP spid="13" grpId="0" animBg="1"/>
      <p:bldP spid="14"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40921" y="1094014"/>
            <a:ext cx="10450286" cy="3046988"/>
          </a:xfrm>
          <a:prstGeom prst="rect">
            <a:avLst/>
          </a:prstGeom>
          <a:noFill/>
        </p:spPr>
        <p:txBody>
          <a:bodyPr wrap="square" rtlCol="0">
            <a:spAutoFit/>
          </a:bodyPr>
          <a:lstStyle/>
          <a:p>
            <a:pPr algn="just"/>
            <a:r>
              <a:rPr lang="fr-FR" sz="2400" dirty="0"/>
              <a:t>Une bonne dissertation est donc une </a:t>
            </a:r>
            <a:r>
              <a:rPr lang="fr-FR" sz="2400" b="1" dirty="0"/>
              <a:t>démonstration convaincante</a:t>
            </a:r>
            <a:r>
              <a:rPr lang="fr-FR" sz="2400" dirty="0"/>
              <a:t> parce que </a:t>
            </a:r>
            <a:endParaRPr lang="fr-FR" sz="2400" dirty="0" smtClean="0"/>
          </a:p>
          <a:p>
            <a:pPr algn="just"/>
            <a:endParaRPr lang="fr-FR" sz="2400" dirty="0" smtClean="0"/>
          </a:p>
          <a:p>
            <a:pPr marL="2628900" lvl="5" indent="-342900" algn="just">
              <a:buFont typeface="Wingdings" panose="05000000000000000000" pitchFamily="2" charset="2"/>
              <a:buChar char="ü"/>
            </a:pPr>
            <a:r>
              <a:rPr lang="fr-FR" sz="2400" dirty="0" smtClean="0"/>
              <a:t>bien organisée </a:t>
            </a:r>
          </a:p>
          <a:p>
            <a:pPr marL="2628900" lvl="5" indent="-342900" algn="just">
              <a:buFont typeface="Wingdings" panose="05000000000000000000" pitchFamily="2" charset="2"/>
              <a:buChar char="ü"/>
            </a:pPr>
            <a:r>
              <a:rPr lang="fr-FR" sz="2400" dirty="0" smtClean="0"/>
              <a:t>bien </a:t>
            </a:r>
            <a:r>
              <a:rPr lang="fr-FR" sz="2400" dirty="0"/>
              <a:t>adaptée à la question posée </a:t>
            </a:r>
            <a:endParaRPr lang="fr-FR" sz="2400" dirty="0" smtClean="0"/>
          </a:p>
          <a:p>
            <a:pPr marL="2628900" lvl="5" indent="-342900" algn="just">
              <a:buFont typeface="Wingdings" panose="05000000000000000000" pitchFamily="2" charset="2"/>
              <a:buChar char="ü"/>
            </a:pPr>
            <a:r>
              <a:rPr lang="fr-FR" sz="2400" dirty="0" smtClean="0"/>
              <a:t>et </a:t>
            </a:r>
            <a:r>
              <a:rPr lang="fr-FR" sz="2400" dirty="0"/>
              <a:t>bien étayée par des </a:t>
            </a:r>
            <a:r>
              <a:rPr lang="fr-FR" sz="2400" dirty="0" smtClean="0"/>
              <a:t>connaissances</a:t>
            </a:r>
          </a:p>
          <a:p>
            <a:pPr algn="just"/>
            <a:endParaRPr lang="fr-FR" sz="2400" dirty="0"/>
          </a:p>
          <a:p>
            <a:pPr algn="just"/>
            <a:r>
              <a:rPr lang="fr-FR" sz="2400" dirty="0" smtClean="0"/>
              <a:t>Elle </a:t>
            </a:r>
            <a:r>
              <a:rPr lang="fr-FR" sz="2400" dirty="0"/>
              <a:t>manifeste un </a:t>
            </a:r>
            <a:r>
              <a:rPr lang="fr-FR" sz="2400" b="1" dirty="0"/>
              <a:t>esprit à la fois ouvert, exigeant et engagé</a:t>
            </a:r>
            <a:r>
              <a:rPr lang="fr-FR" sz="2400" dirty="0"/>
              <a:t> dans sa recherche de la vérité.</a:t>
            </a:r>
          </a:p>
        </p:txBody>
      </p:sp>
      <p:pic>
        <p:nvPicPr>
          <p:cNvPr id="3" name="Image 2"/>
          <p:cNvPicPr>
            <a:picLocks noChangeAspect="1"/>
          </p:cNvPicPr>
          <p:nvPr/>
        </p:nvPicPr>
        <p:blipFill>
          <a:blip r:embed="rId2"/>
          <a:stretch>
            <a:fillRect/>
          </a:stretch>
        </p:blipFill>
        <p:spPr>
          <a:xfrm>
            <a:off x="7541581" y="4055165"/>
            <a:ext cx="2958490" cy="2216012"/>
          </a:xfrm>
          <a:prstGeom prst="rect">
            <a:avLst/>
          </a:prstGeom>
        </p:spPr>
      </p:pic>
    </p:spTree>
    <p:extLst>
      <p:ext uri="{BB962C8B-B14F-4D97-AF65-F5344CB8AC3E}">
        <p14:creationId xmlns:p14="http://schemas.microsoft.com/office/powerpoint/2010/main" val="136604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25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2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25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2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2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25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25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25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25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9"/>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59219"/>
            <a:ext cx="10515600" cy="5517744"/>
          </a:xfrm>
          <a:pattFill prst="pct30">
            <a:fgClr>
              <a:schemeClr val="accent1"/>
            </a:fgClr>
            <a:bgClr>
              <a:schemeClr val="bg1"/>
            </a:bgClr>
          </a:pattFill>
        </p:spPr>
        <p:txBody>
          <a:bodyPr>
            <a:normAutofit/>
          </a:bodyPr>
          <a:lstStyle/>
          <a:p>
            <a:pPr marL="0" indent="0" algn="ctr">
              <a:buNone/>
            </a:pPr>
            <a:endParaRPr lang="fr-FR" sz="4000" dirty="0" smtClean="0"/>
          </a:p>
          <a:p>
            <a:pPr marL="0" indent="0" algn="ctr">
              <a:buNone/>
            </a:pPr>
            <a:endParaRPr lang="fr-FR" sz="4000" dirty="0"/>
          </a:p>
          <a:p>
            <a:pPr marL="0" indent="0" algn="ctr">
              <a:buNone/>
            </a:pPr>
            <a:endParaRPr lang="fr-FR" sz="4000" dirty="0" smtClean="0"/>
          </a:p>
          <a:p>
            <a:pPr marL="0" indent="0" algn="ctr">
              <a:buNone/>
            </a:pPr>
            <a:r>
              <a:rPr lang="fr-FR" sz="8000" dirty="0" smtClean="0">
                <a:solidFill>
                  <a:srgbClr val="C00000"/>
                </a:solidFill>
                <a:latin typeface="Chiller" panose="04020404031007020602" pitchFamily="82" charset="0"/>
              </a:rPr>
              <a:t>Rédaction du devoir</a:t>
            </a:r>
            <a:endParaRPr lang="fr-FR" sz="8000" dirty="0">
              <a:solidFill>
                <a:srgbClr val="C00000"/>
              </a:solidFill>
              <a:latin typeface="Chiller" panose="04020404031007020602" pitchFamily="82" charset="0"/>
            </a:endParaRPr>
          </a:p>
        </p:txBody>
      </p:sp>
    </p:spTree>
    <p:extLst>
      <p:ext uri="{BB962C8B-B14F-4D97-AF65-F5344CB8AC3E}">
        <p14:creationId xmlns:p14="http://schemas.microsoft.com/office/powerpoint/2010/main" val="3476698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7565" y="268356"/>
            <a:ext cx="11082130" cy="6370975"/>
          </a:xfrm>
          <a:prstGeom prst="rect">
            <a:avLst/>
          </a:prstGeom>
          <a:noFill/>
        </p:spPr>
        <p:txBody>
          <a:bodyPr wrap="square" rtlCol="0">
            <a:spAutoFit/>
          </a:bodyPr>
          <a:lstStyle/>
          <a:p>
            <a:r>
              <a:rPr lang="fr-FR" sz="2400" b="1" dirty="0" smtClean="0"/>
              <a:t>Formellement</a:t>
            </a:r>
            <a:r>
              <a:rPr lang="fr-FR" sz="2400" dirty="0" smtClean="0"/>
              <a:t>, une dissertation de philo ne se distingue pas d’une dissertation en Histoire, en SES ou en Français. </a:t>
            </a:r>
          </a:p>
          <a:p>
            <a:endParaRPr lang="fr-FR" sz="2400" dirty="0"/>
          </a:p>
          <a:p>
            <a:r>
              <a:rPr lang="fr-FR" sz="2400" dirty="0" smtClean="0"/>
              <a:t>Dans tous les cas il y a :</a:t>
            </a:r>
          </a:p>
          <a:p>
            <a:endParaRPr lang="fr-FR" sz="2400" dirty="0"/>
          </a:p>
          <a:p>
            <a:pPr marL="1257300" lvl="2" indent="-342900">
              <a:buFont typeface="Arial" panose="020B0604020202020204" pitchFamily="34" charset="0"/>
              <a:buChar char="•"/>
            </a:pPr>
            <a:r>
              <a:rPr lang="fr-FR" sz="2400" dirty="0" smtClean="0"/>
              <a:t>Une introduction</a:t>
            </a:r>
          </a:p>
          <a:p>
            <a:pPr marL="1257300" lvl="2" indent="-342900">
              <a:buFont typeface="Arial" panose="020B0604020202020204" pitchFamily="34" charset="0"/>
              <a:buChar char="•"/>
            </a:pPr>
            <a:r>
              <a:rPr lang="fr-FR" sz="2400" dirty="0" smtClean="0"/>
              <a:t>Un développement en deux ou trois parties</a:t>
            </a:r>
          </a:p>
          <a:p>
            <a:pPr marL="1257300" lvl="2" indent="-342900">
              <a:buFont typeface="Arial" panose="020B0604020202020204" pitchFamily="34" charset="0"/>
              <a:buChar char="•"/>
            </a:pPr>
            <a:r>
              <a:rPr lang="fr-FR" sz="2400" dirty="0" smtClean="0"/>
              <a:t>Une conclusion</a:t>
            </a:r>
          </a:p>
          <a:p>
            <a:pPr marL="1257300" lvl="2" indent="-342900">
              <a:buFont typeface="Arial" panose="020B0604020202020204" pitchFamily="34" charset="0"/>
              <a:buChar char="•"/>
            </a:pPr>
            <a:endParaRPr lang="fr-FR" sz="2400" dirty="0"/>
          </a:p>
          <a:p>
            <a:r>
              <a:rPr lang="fr-FR" sz="2400" dirty="0" smtClean="0"/>
              <a:t>Ces différentes parties correspondent à des </a:t>
            </a:r>
            <a:r>
              <a:rPr lang="fr-FR" sz="2400" b="1" dirty="0" smtClean="0"/>
              <a:t>moments bien distincts de la réflexion</a:t>
            </a:r>
            <a:r>
              <a:rPr lang="fr-FR" sz="2400" dirty="0" smtClean="0"/>
              <a:t>. Elles ont chacune leur </a:t>
            </a:r>
            <a:r>
              <a:rPr lang="fr-FR" sz="2400" b="1" dirty="0" smtClean="0"/>
              <a:t>fonction</a:t>
            </a:r>
            <a:r>
              <a:rPr lang="fr-FR" sz="2400" dirty="0" smtClean="0"/>
              <a:t>, comme nous allons le voir bientôt.</a:t>
            </a:r>
          </a:p>
          <a:p>
            <a:endParaRPr lang="fr-FR" sz="2400" dirty="0"/>
          </a:p>
          <a:p>
            <a:r>
              <a:rPr lang="fr-FR" sz="2400" dirty="0" smtClean="0"/>
              <a:t>Mais elles doivent déjà </a:t>
            </a:r>
            <a:r>
              <a:rPr lang="fr-FR" sz="2400" b="1" dirty="0" smtClean="0"/>
              <a:t>visuellement</a:t>
            </a:r>
            <a:r>
              <a:rPr lang="fr-FR" sz="2400" dirty="0" smtClean="0"/>
              <a:t> être </a:t>
            </a:r>
            <a:r>
              <a:rPr lang="fr-FR" sz="2400" b="1" dirty="0" smtClean="0"/>
              <a:t>bien délimitées </a:t>
            </a:r>
            <a:r>
              <a:rPr lang="fr-FR" sz="2400" dirty="0" smtClean="0"/>
              <a:t>:</a:t>
            </a:r>
          </a:p>
          <a:p>
            <a:endParaRPr lang="fr-FR" sz="2400" dirty="0"/>
          </a:p>
          <a:p>
            <a:endParaRPr lang="fr-FR" sz="2400" dirty="0" smtClean="0"/>
          </a:p>
          <a:p>
            <a:endParaRPr lang="fr-FR" sz="2400" dirty="0"/>
          </a:p>
          <a:p>
            <a:endParaRPr lang="fr-FR" sz="2400" dirty="0"/>
          </a:p>
        </p:txBody>
      </p:sp>
    </p:spTree>
    <p:extLst>
      <p:ext uri="{BB962C8B-B14F-4D97-AF65-F5344CB8AC3E}">
        <p14:creationId xmlns:p14="http://schemas.microsoft.com/office/powerpoint/2010/main" val="61159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97357" y="655983"/>
            <a:ext cx="4363278" cy="5232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70C0"/>
            </a:solidFill>
          </a:ln>
        </p:spPr>
        <p:txBody>
          <a:bodyPr wrap="square" rtlCol="0">
            <a:spAutoFit/>
          </a:bodyPr>
          <a:lstStyle/>
          <a:p>
            <a:pPr algn="ctr"/>
            <a:r>
              <a:rPr lang="fr-FR" sz="2800" dirty="0" smtClean="0"/>
              <a:t>Introduction</a:t>
            </a:r>
            <a:endParaRPr lang="fr-FR" sz="2800" dirty="0"/>
          </a:p>
        </p:txBody>
      </p:sp>
      <p:sp>
        <p:nvSpPr>
          <p:cNvPr id="4" name="ZoneTexte 3"/>
          <p:cNvSpPr txBox="1"/>
          <p:nvPr/>
        </p:nvSpPr>
        <p:spPr>
          <a:xfrm>
            <a:off x="3697357" y="1572385"/>
            <a:ext cx="4363278" cy="720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solidFill>
              <a:srgbClr val="0070C0"/>
            </a:solidFill>
          </a:ln>
        </p:spPr>
        <p:txBody>
          <a:bodyPr wrap="square" rtlCol="0">
            <a:spAutoFit/>
          </a:bodyPr>
          <a:lstStyle/>
          <a:p>
            <a:pPr algn="ctr"/>
            <a:r>
              <a:rPr lang="fr-FR" sz="2800" dirty="0" smtClean="0"/>
              <a:t>Partie 1</a:t>
            </a:r>
            <a:endParaRPr lang="fr-FR" sz="2800" dirty="0"/>
          </a:p>
        </p:txBody>
      </p:sp>
      <p:sp>
        <p:nvSpPr>
          <p:cNvPr id="6" name="ZoneTexte 5"/>
          <p:cNvSpPr txBox="1"/>
          <p:nvPr/>
        </p:nvSpPr>
        <p:spPr>
          <a:xfrm>
            <a:off x="3697357" y="2474844"/>
            <a:ext cx="4363278" cy="720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solidFill>
              <a:srgbClr val="0070C0"/>
            </a:solidFill>
          </a:ln>
        </p:spPr>
        <p:txBody>
          <a:bodyPr wrap="square" rtlCol="0">
            <a:spAutoFit/>
          </a:bodyPr>
          <a:lstStyle/>
          <a:p>
            <a:pPr algn="ctr"/>
            <a:r>
              <a:rPr lang="fr-FR" sz="2800" dirty="0" smtClean="0"/>
              <a:t>Partie 2</a:t>
            </a:r>
            <a:endParaRPr lang="fr-FR" dirty="0"/>
          </a:p>
        </p:txBody>
      </p:sp>
      <p:sp>
        <p:nvSpPr>
          <p:cNvPr id="7" name="ZoneTexte 6"/>
          <p:cNvSpPr txBox="1"/>
          <p:nvPr/>
        </p:nvSpPr>
        <p:spPr>
          <a:xfrm>
            <a:off x="3697357" y="3377303"/>
            <a:ext cx="4363278" cy="720000"/>
          </a:xfrm>
          <a:prstGeom prst="rect">
            <a:avLst/>
          </a:prstGeom>
          <a:gradFill>
            <a:gsLst>
              <a:gs pos="73000">
                <a:schemeClr val="accent6">
                  <a:lumMod val="5000"/>
                  <a:lumOff val="95000"/>
                </a:schemeClr>
              </a:gs>
              <a:gs pos="100000">
                <a:schemeClr val="accent6">
                  <a:lumMod val="45000"/>
                  <a:lumOff val="55000"/>
                </a:schemeClr>
              </a:gs>
              <a:gs pos="100000">
                <a:schemeClr val="accent6">
                  <a:lumMod val="45000"/>
                  <a:lumOff val="55000"/>
                </a:schemeClr>
              </a:gs>
              <a:gs pos="100000">
                <a:schemeClr val="accent6">
                  <a:lumMod val="30000"/>
                  <a:lumOff val="70000"/>
                </a:schemeClr>
              </a:gs>
            </a:gsLst>
            <a:lin ang="5400000" scaled="1"/>
          </a:gradFill>
          <a:ln>
            <a:solidFill>
              <a:srgbClr val="0070C0"/>
            </a:solidFill>
            <a:prstDash val="sysDot"/>
          </a:ln>
        </p:spPr>
        <p:txBody>
          <a:bodyPr wrap="square" rtlCol="0">
            <a:spAutoFit/>
          </a:bodyPr>
          <a:lstStyle/>
          <a:p>
            <a:pPr algn="ctr"/>
            <a:r>
              <a:rPr lang="fr-FR" sz="2800" dirty="0" smtClean="0"/>
              <a:t>Partie 3</a:t>
            </a:r>
            <a:endParaRPr lang="fr-FR" sz="2800" dirty="0"/>
          </a:p>
        </p:txBody>
      </p:sp>
      <p:sp>
        <p:nvSpPr>
          <p:cNvPr id="8" name="ZoneTexte 7"/>
          <p:cNvSpPr txBox="1"/>
          <p:nvPr/>
        </p:nvSpPr>
        <p:spPr>
          <a:xfrm>
            <a:off x="2862470" y="1679713"/>
            <a:ext cx="553998" cy="2305878"/>
          </a:xfrm>
          <a:prstGeom prst="rect">
            <a:avLst/>
          </a:prstGeom>
          <a:noFill/>
        </p:spPr>
        <p:txBody>
          <a:bodyPr vert="vert270" wrap="square" rtlCol="0">
            <a:spAutoFit/>
          </a:bodyPr>
          <a:lstStyle/>
          <a:p>
            <a:pPr algn="ctr"/>
            <a:r>
              <a:rPr lang="fr-FR" sz="2400" dirty="0" smtClean="0">
                <a:solidFill>
                  <a:schemeClr val="accent6">
                    <a:lumMod val="75000"/>
                  </a:schemeClr>
                </a:solidFill>
              </a:rPr>
              <a:t>Développement</a:t>
            </a:r>
            <a:endParaRPr lang="fr-FR" sz="2400" dirty="0">
              <a:solidFill>
                <a:schemeClr val="accent6">
                  <a:lumMod val="75000"/>
                </a:schemeClr>
              </a:solidFill>
            </a:endParaRPr>
          </a:p>
        </p:txBody>
      </p:sp>
      <p:sp>
        <p:nvSpPr>
          <p:cNvPr id="9" name="ZoneTexte 8"/>
          <p:cNvSpPr txBox="1"/>
          <p:nvPr/>
        </p:nvSpPr>
        <p:spPr>
          <a:xfrm>
            <a:off x="3697357" y="4542183"/>
            <a:ext cx="4363278" cy="5232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70C0"/>
            </a:solidFill>
          </a:ln>
        </p:spPr>
        <p:txBody>
          <a:bodyPr wrap="square" rtlCol="0">
            <a:spAutoFit/>
          </a:bodyPr>
          <a:lstStyle/>
          <a:p>
            <a:pPr algn="ctr"/>
            <a:r>
              <a:rPr lang="fr-FR" sz="2800" dirty="0" smtClean="0"/>
              <a:t>Conclusion</a:t>
            </a:r>
            <a:endParaRPr lang="fr-FR" sz="2800" dirty="0"/>
          </a:p>
        </p:txBody>
      </p:sp>
      <p:cxnSp>
        <p:nvCxnSpPr>
          <p:cNvPr id="13" name="Connecteur droit avec flèche 12"/>
          <p:cNvCxnSpPr/>
          <p:nvPr/>
        </p:nvCxnSpPr>
        <p:spPr>
          <a:xfrm flipH="1">
            <a:off x="7782339" y="1381539"/>
            <a:ext cx="7653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8706678" y="1179203"/>
            <a:ext cx="2097157" cy="369332"/>
          </a:xfrm>
          <a:prstGeom prst="rect">
            <a:avLst/>
          </a:prstGeom>
          <a:noFill/>
        </p:spPr>
        <p:txBody>
          <a:bodyPr wrap="square" rtlCol="0">
            <a:spAutoFit/>
          </a:bodyPr>
          <a:lstStyle/>
          <a:p>
            <a:r>
              <a:rPr lang="fr-FR" dirty="0" smtClean="0"/>
              <a:t>Saut de lignes</a:t>
            </a:r>
            <a:endParaRPr lang="fr-FR" dirty="0"/>
          </a:p>
        </p:txBody>
      </p:sp>
      <p:pic>
        <p:nvPicPr>
          <p:cNvPr id="15" name="Image 14"/>
          <p:cNvPicPr>
            <a:picLocks noChangeAspect="1"/>
          </p:cNvPicPr>
          <p:nvPr/>
        </p:nvPicPr>
        <p:blipFill>
          <a:blip r:embed="rId2"/>
          <a:stretch>
            <a:fillRect/>
          </a:stretch>
        </p:blipFill>
        <p:spPr>
          <a:xfrm>
            <a:off x="7738238" y="2292385"/>
            <a:ext cx="853514" cy="164606"/>
          </a:xfrm>
          <a:prstGeom prst="rect">
            <a:avLst/>
          </a:prstGeom>
        </p:spPr>
      </p:pic>
      <p:pic>
        <p:nvPicPr>
          <p:cNvPr id="16" name="Image 15"/>
          <p:cNvPicPr>
            <a:picLocks noChangeAspect="1"/>
          </p:cNvPicPr>
          <p:nvPr/>
        </p:nvPicPr>
        <p:blipFill>
          <a:blip r:embed="rId2"/>
          <a:stretch>
            <a:fillRect/>
          </a:stretch>
        </p:blipFill>
        <p:spPr>
          <a:xfrm>
            <a:off x="7738238" y="3210696"/>
            <a:ext cx="853514" cy="164606"/>
          </a:xfrm>
          <a:prstGeom prst="rect">
            <a:avLst/>
          </a:prstGeom>
        </p:spPr>
      </p:pic>
      <p:pic>
        <p:nvPicPr>
          <p:cNvPr id="17" name="Image 16"/>
          <p:cNvPicPr>
            <a:picLocks noChangeAspect="1"/>
          </p:cNvPicPr>
          <p:nvPr/>
        </p:nvPicPr>
        <p:blipFill>
          <a:blip r:embed="rId2"/>
          <a:stretch>
            <a:fillRect/>
          </a:stretch>
        </p:blipFill>
        <p:spPr>
          <a:xfrm>
            <a:off x="7738238" y="4237440"/>
            <a:ext cx="853514" cy="164606"/>
          </a:xfrm>
          <a:prstGeom prst="rect">
            <a:avLst/>
          </a:prstGeom>
        </p:spPr>
      </p:pic>
      <p:pic>
        <p:nvPicPr>
          <p:cNvPr id="18" name="Image 17"/>
          <p:cNvPicPr>
            <a:picLocks noChangeAspect="1"/>
          </p:cNvPicPr>
          <p:nvPr/>
        </p:nvPicPr>
        <p:blipFill>
          <a:blip r:embed="rId3"/>
          <a:stretch>
            <a:fillRect/>
          </a:stretch>
        </p:blipFill>
        <p:spPr>
          <a:xfrm>
            <a:off x="8706678" y="2127778"/>
            <a:ext cx="2145978" cy="493819"/>
          </a:xfrm>
          <a:prstGeom prst="rect">
            <a:avLst/>
          </a:prstGeom>
        </p:spPr>
      </p:pic>
      <p:pic>
        <p:nvPicPr>
          <p:cNvPr id="19" name="Image 18"/>
          <p:cNvPicPr>
            <a:picLocks noChangeAspect="1"/>
          </p:cNvPicPr>
          <p:nvPr/>
        </p:nvPicPr>
        <p:blipFill>
          <a:blip r:embed="rId3"/>
          <a:stretch>
            <a:fillRect/>
          </a:stretch>
        </p:blipFill>
        <p:spPr>
          <a:xfrm>
            <a:off x="8706678" y="3046089"/>
            <a:ext cx="2145978" cy="493819"/>
          </a:xfrm>
          <a:prstGeom prst="rect">
            <a:avLst/>
          </a:prstGeom>
        </p:spPr>
      </p:pic>
      <p:pic>
        <p:nvPicPr>
          <p:cNvPr id="20" name="Image 19"/>
          <p:cNvPicPr>
            <a:picLocks noChangeAspect="1"/>
          </p:cNvPicPr>
          <p:nvPr/>
        </p:nvPicPr>
        <p:blipFill>
          <a:blip r:embed="rId3"/>
          <a:stretch>
            <a:fillRect/>
          </a:stretch>
        </p:blipFill>
        <p:spPr>
          <a:xfrm>
            <a:off x="8682267" y="4106253"/>
            <a:ext cx="2145978" cy="493819"/>
          </a:xfrm>
          <a:prstGeom prst="rect">
            <a:avLst/>
          </a:prstGeom>
        </p:spPr>
      </p:pic>
      <p:sp>
        <p:nvSpPr>
          <p:cNvPr id="2" name="ZoneTexte 1"/>
          <p:cNvSpPr txBox="1"/>
          <p:nvPr/>
        </p:nvSpPr>
        <p:spPr>
          <a:xfrm>
            <a:off x="1788689" y="5581959"/>
            <a:ext cx="8180614" cy="369332"/>
          </a:xfrm>
          <a:prstGeom prst="rect">
            <a:avLst/>
          </a:prstGeom>
          <a:noFill/>
        </p:spPr>
        <p:txBody>
          <a:bodyPr wrap="square" rtlCol="0">
            <a:spAutoFit/>
          </a:bodyPr>
          <a:lstStyle/>
          <a:p>
            <a:pPr algn="ctr"/>
            <a:r>
              <a:rPr lang="fr-FR" b="1" dirty="0" smtClean="0">
                <a:solidFill>
                  <a:srgbClr val="C00000"/>
                </a:solidFill>
              </a:rPr>
              <a:t>NB : Globalement, une dissertation doit « faire » entre 4 et 8 pages</a:t>
            </a:r>
            <a:endParaRPr lang="fr-FR" b="1" dirty="0">
              <a:solidFill>
                <a:srgbClr val="C00000"/>
              </a:solidFill>
            </a:endParaRPr>
          </a:p>
        </p:txBody>
      </p:sp>
      <p:pic>
        <p:nvPicPr>
          <p:cNvPr id="10" name="Image 9"/>
          <p:cNvPicPr>
            <a:picLocks noChangeAspect="1"/>
          </p:cNvPicPr>
          <p:nvPr/>
        </p:nvPicPr>
        <p:blipFill>
          <a:blip r:embed="rId4"/>
          <a:stretch>
            <a:fillRect/>
          </a:stretch>
        </p:blipFill>
        <p:spPr>
          <a:xfrm>
            <a:off x="9131368" y="5166417"/>
            <a:ext cx="1247775" cy="1114425"/>
          </a:xfrm>
          <a:prstGeom prst="rect">
            <a:avLst/>
          </a:prstGeom>
        </p:spPr>
      </p:pic>
    </p:spTree>
    <p:extLst>
      <p:ext uri="{BB962C8B-B14F-4D97-AF65-F5344CB8AC3E}">
        <p14:creationId xmlns:p14="http://schemas.microsoft.com/office/powerpoint/2010/main" val="256621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9"/>
                                          </p:stCondLst>
                                        </p:cTn>
                                        <p:tgtEl>
                                          <p:spTgt spid="1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9"/>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9"/>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5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9"/>
                                          </p:stCondLst>
                                        </p:cTn>
                                        <p:tgtEl>
                                          <p:spTgt spid="1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9"/>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5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9"/>
                                          </p:stCondLst>
                                        </p:cTn>
                                        <p:tgtEl>
                                          <p:spTgt spid="1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9"/>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anim calcmode="lin" valueType="num">
                                      <p:cBhvr additive="base">
                                        <p:cTn id="51" dur="25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2" dur="25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25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additive="base">
                                        <p:cTn id="62" dur="250" fill="hold"/>
                                        <p:tgtEl>
                                          <p:spTgt spid="2"/>
                                        </p:tgtEl>
                                        <p:attrNameLst>
                                          <p:attrName>ppt_x</p:attrName>
                                        </p:attrNameLst>
                                      </p:cBhvr>
                                      <p:tavLst>
                                        <p:tav tm="0">
                                          <p:val>
                                            <p:strVal val="#ppt_x"/>
                                          </p:val>
                                        </p:tav>
                                        <p:tav tm="100000">
                                          <p:val>
                                            <p:strVal val="#ppt_x"/>
                                          </p:val>
                                        </p:tav>
                                      </p:tavLst>
                                    </p:anim>
                                    <p:anim calcmode="lin" valueType="num">
                                      <p:cBhvr additive="base">
                                        <p:cTn id="63" dur="250" fill="hold"/>
                                        <p:tgtEl>
                                          <p:spTgt spid="2"/>
                                        </p:tgtEl>
                                        <p:attrNameLst>
                                          <p:attrName>ppt_y</p:attrName>
                                        </p:attrNameLst>
                                      </p:cBhvr>
                                      <p:tavLst>
                                        <p:tav tm="0">
                                          <p:val>
                                            <p:strVal val="1+#ppt_h/2"/>
                                          </p:val>
                                        </p:tav>
                                        <p:tav tm="100000">
                                          <p:val>
                                            <p:strVal val="#ppt_y"/>
                                          </p:val>
                                        </p:tav>
                                      </p:tavLst>
                                    </p:anim>
                                  </p:childTnLst>
                                </p:cTn>
                              </p:par>
                            </p:childTnLst>
                          </p:cTn>
                        </p:par>
                        <p:par>
                          <p:cTn id="64" fill="hold">
                            <p:stCondLst>
                              <p:cond delay="250"/>
                            </p:stCondLst>
                            <p:childTnLst>
                              <p:par>
                                <p:cTn id="65" presetID="1" presetClass="entr" presetSubtype="0" fill="hold" nodeType="afterEffect">
                                  <p:stCondLst>
                                    <p:cond delay="2000"/>
                                  </p:stCondLst>
                                  <p:childTnLst>
                                    <p:set>
                                      <p:cBhvr>
                                        <p:cTn id="66" dur="1" fill="hold">
                                          <p:stCondLst>
                                            <p:cond delay="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4"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3260" y="202350"/>
            <a:ext cx="10515600" cy="1325563"/>
          </a:xfrm>
        </p:spPr>
        <p:txBody>
          <a:bodyPr>
            <a:normAutofit/>
          </a:bodyPr>
          <a:lstStyle/>
          <a:p>
            <a:pPr algn="ctr"/>
            <a:r>
              <a:rPr lang="fr-FR" sz="5400" dirty="0" smtClean="0">
                <a:solidFill>
                  <a:srgbClr val="C00000"/>
                </a:solidFill>
                <a:latin typeface="Chiller" panose="04020404031007020602" pitchFamily="82" charset="0"/>
              </a:rPr>
              <a:t>L’introduction</a:t>
            </a:r>
            <a:r>
              <a:rPr lang="fr-FR" sz="5400" dirty="0" smtClean="0">
                <a:latin typeface="Chiller" panose="04020404031007020602" pitchFamily="82" charset="0"/>
              </a:rPr>
              <a:t> </a:t>
            </a:r>
            <a:r>
              <a:rPr lang="fr-FR" sz="5400" dirty="0" smtClean="0">
                <a:solidFill>
                  <a:srgbClr val="C00000"/>
                </a:solidFill>
                <a:latin typeface="Chiller" panose="04020404031007020602" pitchFamily="82" charset="0"/>
              </a:rPr>
              <a:t>:</a:t>
            </a:r>
            <a:endParaRPr lang="fr-FR" sz="5400" dirty="0">
              <a:solidFill>
                <a:srgbClr val="C00000"/>
              </a:solidFill>
              <a:latin typeface="Chiller" panose="04020404031007020602" pitchFamily="82" charset="0"/>
            </a:endParaRPr>
          </a:p>
        </p:txBody>
      </p:sp>
      <p:sp>
        <p:nvSpPr>
          <p:cNvPr id="3" name="Espace réservé du contenu 2"/>
          <p:cNvSpPr>
            <a:spLocks noGrp="1"/>
          </p:cNvSpPr>
          <p:nvPr>
            <p:ph idx="1"/>
          </p:nvPr>
        </p:nvSpPr>
        <p:spPr>
          <a:xfrm>
            <a:off x="838200" y="1527913"/>
            <a:ext cx="10515600" cy="5000478"/>
          </a:xfrm>
        </p:spPr>
        <p:txBody>
          <a:bodyPr>
            <a:normAutofit/>
          </a:bodyPr>
          <a:lstStyle/>
          <a:p>
            <a:pPr marL="0" indent="0" algn="just">
              <a:buNone/>
            </a:pPr>
            <a:r>
              <a:rPr lang="fr-FR" sz="2600" b="1" dirty="0" smtClean="0">
                <a:solidFill>
                  <a:srgbClr val="C00000"/>
                </a:solidFill>
              </a:rPr>
              <a:t>Fonction générale</a:t>
            </a:r>
            <a:r>
              <a:rPr lang="fr-FR" sz="2600" dirty="0" smtClean="0">
                <a:solidFill>
                  <a:srgbClr val="C00000"/>
                </a:solidFill>
              </a:rPr>
              <a:t> </a:t>
            </a:r>
            <a:r>
              <a:rPr lang="fr-FR" sz="2400" dirty="0" smtClean="0"/>
              <a:t>: </a:t>
            </a:r>
            <a:r>
              <a:rPr lang="fr-FR" sz="2000" dirty="0"/>
              <a:t>Le travail de l’introduction repose sur la mise en évidence du (ou des) problème(s) qui sous-tendent la </a:t>
            </a:r>
            <a:r>
              <a:rPr lang="fr-FR" sz="2000" dirty="0" smtClean="0"/>
              <a:t>question posée </a:t>
            </a:r>
            <a:r>
              <a:rPr lang="fr-FR" sz="2000" dirty="0"/>
              <a:t>: c’est ce qu’on appelle </a:t>
            </a:r>
            <a:r>
              <a:rPr lang="fr-FR" sz="2000" b="1" dirty="0" smtClean="0"/>
              <a:t>problématiser</a:t>
            </a:r>
            <a:r>
              <a:rPr lang="fr-FR" sz="2000" dirty="0" smtClean="0"/>
              <a:t>.</a:t>
            </a:r>
          </a:p>
          <a:p>
            <a:pPr marL="0" indent="0" algn="just">
              <a:buNone/>
            </a:pPr>
            <a:endParaRPr lang="fr-FR" sz="2000" dirty="0" smtClean="0"/>
          </a:p>
          <a:p>
            <a:pPr marL="0" indent="0" algn="just">
              <a:buNone/>
            </a:pPr>
            <a:r>
              <a:rPr lang="fr-FR" sz="2600" b="1" dirty="0" smtClean="0">
                <a:solidFill>
                  <a:srgbClr val="C00000"/>
                </a:solidFill>
              </a:rPr>
              <a:t>Structure </a:t>
            </a:r>
            <a:r>
              <a:rPr lang="fr-FR" sz="2200" dirty="0" smtClean="0"/>
              <a:t>:</a:t>
            </a:r>
          </a:p>
          <a:p>
            <a:pPr marL="457200" indent="-457200" algn="just">
              <a:buAutoNum type="arabicParenR"/>
            </a:pPr>
            <a:r>
              <a:rPr lang="fr-FR" sz="2200" b="1" dirty="0" smtClean="0"/>
              <a:t>Dégager un problème </a:t>
            </a:r>
            <a:r>
              <a:rPr lang="fr-FR" sz="2200" dirty="0" smtClean="0"/>
              <a:t>:</a:t>
            </a:r>
          </a:p>
          <a:p>
            <a:pPr lvl="1" algn="just"/>
            <a:r>
              <a:rPr lang="fr-FR" sz="1800" dirty="0" smtClean="0"/>
              <a:t>Proposer </a:t>
            </a:r>
            <a:r>
              <a:rPr lang="fr-FR" sz="1800" dirty="0"/>
              <a:t>une </a:t>
            </a:r>
            <a:r>
              <a:rPr lang="fr-FR" sz="1800" i="1" dirty="0"/>
              <a:t>première réponse</a:t>
            </a:r>
            <a:r>
              <a:rPr lang="fr-FR" sz="1800" dirty="0"/>
              <a:t> à partir de l'analyse du sujet. (+ exemple éventuellement) </a:t>
            </a:r>
            <a:endParaRPr lang="fr-FR" sz="1800" dirty="0" smtClean="0"/>
          </a:p>
          <a:p>
            <a:pPr lvl="1" algn="just"/>
            <a:r>
              <a:rPr lang="fr-FR" sz="1800" dirty="0" smtClean="0"/>
              <a:t>Dégager </a:t>
            </a:r>
            <a:r>
              <a:rPr lang="fr-FR" sz="1800" dirty="0"/>
              <a:t>une </a:t>
            </a:r>
            <a:r>
              <a:rPr lang="fr-FR" sz="1800" i="1" dirty="0"/>
              <a:t>contre-réponse</a:t>
            </a:r>
            <a:r>
              <a:rPr lang="fr-FR" sz="1800" dirty="0"/>
              <a:t>, toujours à partir de l'analyse du sujet (+ exemple éventuellement) </a:t>
            </a:r>
            <a:endParaRPr lang="fr-FR" sz="1800" dirty="0" smtClean="0"/>
          </a:p>
          <a:p>
            <a:pPr lvl="1" algn="just"/>
            <a:r>
              <a:rPr lang="fr-FR" sz="1800" i="1" dirty="0" smtClean="0"/>
              <a:t>Reformuler </a:t>
            </a:r>
            <a:r>
              <a:rPr lang="fr-FR" sz="1800" i="1" dirty="0"/>
              <a:t>la question</a:t>
            </a:r>
            <a:r>
              <a:rPr lang="fr-FR" sz="1800" dirty="0"/>
              <a:t> posée afin de bien mettre en évidence la tension interne au sujet. </a:t>
            </a:r>
            <a:endParaRPr lang="fr-FR" sz="2400" b="1" dirty="0" smtClean="0"/>
          </a:p>
          <a:p>
            <a:pPr marL="457200" indent="-457200" algn="just">
              <a:buAutoNum type="arabicParenR" startAt="2"/>
            </a:pPr>
            <a:r>
              <a:rPr lang="fr-FR" sz="2400" b="1" dirty="0" smtClean="0"/>
              <a:t>Annoncer le plan</a:t>
            </a:r>
            <a:r>
              <a:rPr lang="fr-FR" sz="2400" dirty="0" smtClean="0"/>
              <a:t> :</a:t>
            </a:r>
          </a:p>
          <a:p>
            <a:pPr lvl="1" algn="just"/>
            <a:r>
              <a:rPr lang="fr-FR" sz="1800" dirty="0" smtClean="0"/>
              <a:t>Dégager </a:t>
            </a:r>
            <a:r>
              <a:rPr lang="fr-FR" sz="1800" dirty="0"/>
              <a:t>les grandes étapes par lesquelles vous allez passer pour essayer de résoudre le problème en question. Faites bien apparaître la progression logique que vous suivez. Ne vous contentez pas de juxtaposer les thèses que vous allez aborder : </a:t>
            </a:r>
            <a:r>
              <a:rPr lang="fr-FR" sz="1800" dirty="0" smtClean="0"/>
              <a:t>articulez-les.</a:t>
            </a:r>
          </a:p>
          <a:p>
            <a:pPr lvl="1" algn="just"/>
            <a:r>
              <a:rPr lang="fr-FR" sz="1800" dirty="0" smtClean="0"/>
              <a:t>Pour </a:t>
            </a:r>
            <a:r>
              <a:rPr lang="fr-FR" sz="1800" dirty="0"/>
              <a:t>chaque étape, formuler clairement l'idée directrice. </a:t>
            </a:r>
            <a:r>
              <a:rPr lang="fr-FR" sz="1800" b="1" dirty="0" smtClean="0"/>
              <a:t> </a:t>
            </a:r>
            <a:endParaRPr lang="fr-FR" sz="1800" b="1" dirty="0"/>
          </a:p>
        </p:txBody>
      </p:sp>
    </p:spTree>
    <p:extLst>
      <p:ext uri="{BB962C8B-B14F-4D97-AF65-F5344CB8AC3E}">
        <p14:creationId xmlns:p14="http://schemas.microsoft.com/office/powerpoint/2010/main" val="498161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80384" y="1086040"/>
            <a:ext cx="8285521" cy="5016758"/>
          </a:xfrm>
          <a:prstGeom prst="rect">
            <a:avLst/>
          </a:prstGeom>
          <a:solidFill>
            <a:schemeClr val="accent1">
              <a:lumMod val="20000"/>
              <a:lumOff val="80000"/>
            </a:schemeClr>
          </a:solidFill>
        </p:spPr>
        <p:txBody>
          <a:bodyPr wrap="square" rtlCol="0">
            <a:spAutoFit/>
          </a:bodyPr>
          <a:lstStyle/>
          <a:p>
            <a:pPr algn="just"/>
            <a:r>
              <a:rPr lang="fr-FR" sz="1600" dirty="0"/>
              <a:t> </a:t>
            </a:r>
            <a:r>
              <a:rPr lang="fr-FR" sz="1600" dirty="0" smtClean="0"/>
              <a:t>  </a:t>
            </a:r>
            <a:r>
              <a:rPr lang="fr-FR" sz="1600" b="1" dirty="0" smtClean="0"/>
              <a:t>Selon </a:t>
            </a:r>
            <a:r>
              <a:rPr lang="fr-FR" sz="1600" b="1" dirty="0"/>
              <a:t>l'opinion commune</a:t>
            </a:r>
            <a:r>
              <a:rPr lang="fr-FR" sz="1600" dirty="0"/>
              <a:t>, la conscience est la faculté principale permettant de distinguer</a:t>
            </a:r>
          </a:p>
          <a:p>
            <a:pPr algn="just"/>
            <a:r>
              <a:rPr lang="fr-FR" sz="1600" dirty="0"/>
              <a:t>l'homme de l'animal. Cette thèse est d'ailleurs attestée par Hegel qui développe l'idée que, par</a:t>
            </a:r>
          </a:p>
          <a:p>
            <a:pPr algn="just"/>
            <a:r>
              <a:rPr lang="fr-FR" sz="1600" dirty="0"/>
              <a:t>sa conscience, l'homme a une double existence : une existence matérielle et une existence</a:t>
            </a:r>
          </a:p>
          <a:p>
            <a:pPr algn="just"/>
            <a:r>
              <a:rPr lang="fr-FR" sz="1600" dirty="0"/>
              <a:t>spirituelle, c'est-à-dire que non seulement l'homme existe en tant qu'objet de la nature mais il</a:t>
            </a:r>
          </a:p>
          <a:p>
            <a:pPr algn="just"/>
            <a:r>
              <a:rPr lang="fr-FR" sz="1600" dirty="0"/>
              <a:t>existe aussi par-delà la nature dans la mesure où sa conscience lui permet l'introspection</a:t>
            </a:r>
            <a:r>
              <a:rPr lang="fr-FR" sz="1600" dirty="0" smtClean="0"/>
              <a:t>.</a:t>
            </a:r>
            <a:endParaRPr lang="fr-FR" sz="1600" dirty="0"/>
          </a:p>
          <a:p>
            <a:pPr algn="just"/>
            <a:r>
              <a:rPr lang="fr-FR" sz="1600" dirty="0" smtClean="0"/>
              <a:t>   </a:t>
            </a:r>
            <a:r>
              <a:rPr lang="fr-FR" sz="1600" b="1" dirty="0" smtClean="0"/>
              <a:t>Mais</a:t>
            </a:r>
            <a:r>
              <a:rPr lang="fr-FR" sz="1600" dirty="0" smtClean="0"/>
              <a:t> </a:t>
            </a:r>
            <a:r>
              <a:rPr lang="fr-FR" sz="1600" dirty="0"/>
              <a:t>l'expérience nous montre que l'existence humaine est semée d'embûches et de</a:t>
            </a:r>
          </a:p>
          <a:p>
            <a:pPr algn="just"/>
            <a:r>
              <a:rPr lang="fr-FR" sz="1600" dirty="0"/>
              <a:t>douleurs et que parfois, nous préfèrerions nous passer de notre conscience, de ce bagage de</a:t>
            </a:r>
          </a:p>
          <a:p>
            <a:pPr algn="just"/>
            <a:r>
              <a:rPr lang="fr-FR" sz="1600" dirty="0"/>
              <a:t>souffrances lourd à porter.</a:t>
            </a:r>
          </a:p>
          <a:p>
            <a:pPr algn="just"/>
            <a:r>
              <a:rPr lang="fr-FR" sz="1600" dirty="0" smtClean="0"/>
              <a:t>   </a:t>
            </a:r>
            <a:r>
              <a:rPr lang="fr-FR" sz="1600" b="1" dirty="0" smtClean="0"/>
              <a:t>Alors</a:t>
            </a:r>
            <a:r>
              <a:rPr lang="fr-FR" sz="1600" dirty="0" smtClean="0"/>
              <a:t> </a:t>
            </a:r>
            <a:r>
              <a:rPr lang="fr-FR" sz="1600" dirty="0"/>
              <a:t>finalement, la conscience fait-elle la grandeur de l'homme ou au contraire sa</a:t>
            </a:r>
          </a:p>
          <a:p>
            <a:pPr algn="just"/>
            <a:r>
              <a:rPr lang="fr-FR" sz="1600" dirty="0"/>
              <a:t>misère ? Il nous faut tout d'abord bien cerner ce dont on parle. La conscience est en fait la</a:t>
            </a:r>
          </a:p>
          <a:p>
            <a:pPr algn="just"/>
            <a:r>
              <a:rPr lang="fr-FR" sz="1600" dirty="0"/>
              <a:t>faculté exclusivement humaine qui nous permet d'être présents au monde et à nous-mêmes.</a:t>
            </a:r>
          </a:p>
          <a:p>
            <a:pPr algn="just"/>
            <a:r>
              <a:rPr lang="fr-FR" sz="1600" dirty="0"/>
              <a:t>Dans cette mesure, peut-on dire qu'elle donne à l'homme une certaine grandeur, </a:t>
            </a:r>
            <a:r>
              <a:rPr lang="fr-FR" sz="1600" dirty="0" smtClean="0"/>
              <a:t>c'est-à-dire qu’elle lui donne plus valeur, le rend-elle vertueux ? </a:t>
            </a:r>
            <a:r>
              <a:rPr lang="fr-FR" sz="1600" dirty="0"/>
              <a:t>Le fait de posséder la</a:t>
            </a:r>
          </a:p>
          <a:p>
            <a:pPr algn="just"/>
            <a:r>
              <a:rPr lang="fr-FR" sz="1600" dirty="0"/>
              <a:t>conscience est-il un avantage ? Est-ce une qualité ou au contraire, fait-elle la misère de</a:t>
            </a:r>
          </a:p>
          <a:p>
            <a:pPr algn="just"/>
            <a:r>
              <a:rPr lang="fr-FR" sz="1600" dirty="0"/>
              <a:t>l'homme en le ramenant à une certaine impuissance, à sa pauvreté ? Qu'est-ce que cela</a:t>
            </a:r>
          </a:p>
          <a:p>
            <a:pPr algn="just"/>
            <a:r>
              <a:rPr lang="fr-FR" sz="1600" dirty="0"/>
              <a:t>implique d'être conscient ? L'existence de l'inconscient ne prouve-t-elle pas que la conscience</a:t>
            </a:r>
          </a:p>
          <a:p>
            <a:pPr algn="just"/>
            <a:r>
              <a:rPr lang="fr-FR" sz="1600" dirty="0"/>
              <a:t>a une part d'ombre </a:t>
            </a:r>
            <a:r>
              <a:rPr lang="fr-FR" sz="1600" dirty="0" smtClean="0"/>
              <a:t>que le sujet préfère ignorer </a:t>
            </a:r>
            <a:r>
              <a:rPr lang="fr-FR" sz="1600" dirty="0"/>
              <a:t>?</a:t>
            </a:r>
          </a:p>
          <a:p>
            <a:pPr algn="just"/>
            <a:r>
              <a:rPr lang="fr-FR" sz="1600" dirty="0" smtClean="0"/>
              <a:t>   Finalement</a:t>
            </a:r>
            <a:r>
              <a:rPr lang="fr-FR" sz="1600" dirty="0"/>
              <a:t>, l'homme ne se ment-il </a:t>
            </a:r>
            <a:r>
              <a:rPr lang="fr-FR" sz="1600" dirty="0" smtClean="0"/>
              <a:t>à lui-même en </a:t>
            </a:r>
            <a:r>
              <a:rPr lang="fr-FR" sz="1600" dirty="0"/>
              <a:t>croyant être </a:t>
            </a:r>
            <a:r>
              <a:rPr lang="fr-FR" sz="1600" dirty="0" smtClean="0"/>
              <a:t>grand, </a:t>
            </a:r>
            <a:r>
              <a:rPr lang="fr-FR" sz="1600" dirty="0"/>
              <a:t>grâce à l'appendice</a:t>
            </a:r>
          </a:p>
          <a:p>
            <a:pPr algn="just"/>
            <a:r>
              <a:rPr lang="fr-FR" sz="1600" dirty="0"/>
              <a:t>malhonnête que semble être la conscience ? La conscience </a:t>
            </a:r>
            <a:r>
              <a:rPr lang="fr-FR" sz="1600" dirty="0" smtClean="0"/>
              <a:t>n’est-elle </a:t>
            </a:r>
            <a:r>
              <a:rPr lang="fr-FR" sz="1600" dirty="0"/>
              <a:t>pas </a:t>
            </a:r>
            <a:r>
              <a:rPr lang="fr-FR" sz="1600" dirty="0" smtClean="0"/>
              <a:t>plutôt source de souffrance et de malheurs ?</a:t>
            </a:r>
            <a:endParaRPr lang="fr-FR" sz="1600" dirty="0"/>
          </a:p>
        </p:txBody>
      </p:sp>
      <p:sp>
        <p:nvSpPr>
          <p:cNvPr id="8" name="ZoneTexte 7"/>
          <p:cNvSpPr txBox="1"/>
          <p:nvPr/>
        </p:nvSpPr>
        <p:spPr>
          <a:xfrm>
            <a:off x="744280" y="262328"/>
            <a:ext cx="7921255" cy="461665"/>
          </a:xfrm>
          <a:prstGeom prst="rect">
            <a:avLst/>
          </a:prstGeom>
          <a:noFill/>
        </p:spPr>
        <p:txBody>
          <a:bodyPr wrap="square" rtlCol="0">
            <a:spAutoFit/>
          </a:bodyPr>
          <a:lstStyle/>
          <a:p>
            <a:r>
              <a:rPr lang="fr-FR" sz="2400" dirty="0" smtClean="0">
                <a:solidFill>
                  <a:schemeClr val="accent1">
                    <a:lumMod val="75000"/>
                  </a:schemeClr>
                </a:solidFill>
              </a:rPr>
              <a:t>Exemple d’une introduction </a:t>
            </a:r>
            <a:r>
              <a:rPr lang="fr-FR" sz="2400" dirty="0" smtClean="0">
                <a:solidFill>
                  <a:schemeClr val="accent1">
                    <a:lumMod val="75000"/>
                  </a:schemeClr>
                </a:solidFill>
              </a:rPr>
              <a:t>réussie </a:t>
            </a:r>
            <a:r>
              <a:rPr lang="fr-FR" sz="2400" dirty="0" smtClean="0">
                <a:solidFill>
                  <a:schemeClr val="accent1">
                    <a:lumMod val="75000"/>
                  </a:schemeClr>
                </a:solidFill>
              </a:rPr>
              <a:t>(tirée </a:t>
            </a:r>
            <a:r>
              <a:rPr lang="fr-FR" sz="2400" dirty="0" smtClean="0">
                <a:solidFill>
                  <a:schemeClr val="accent1">
                    <a:lumMod val="75000"/>
                  </a:schemeClr>
                </a:solidFill>
              </a:rPr>
              <a:t>d’une </a:t>
            </a:r>
            <a:r>
              <a:rPr lang="fr-FR" sz="2400" dirty="0" smtClean="0">
                <a:solidFill>
                  <a:schemeClr val="accent1">
                    <a:lumMod val="75000"/>
                  </a:schemeClr>
                </a:solidFill>
              </a:rPr>
              <a:t>copie d’élève)</a:t>
            </a:r>
            <a:endParaRPr lang="fr-FR" sz="2400" dirty="0">
              <a:solidFill>
                <a:schemeClr val="accent1">
                  <a:lumMod val="75000"/>
                </a:schemeClr>
              </a:solidFill>
            </a:endParaRPr>
          </a:p>
        </p:txBody>
      </p:sp>
      <p:cxnSp>
        <p:nvCxnSpPr>
          <p:cNvPr id="10" name="Connecteur droit avec flèche 9"/>
          <p:cNvCxnSpPr/>
          <p:nvPr/>
        </p:nvCxnSpPr>
        <p:spPr>
          <a:xfrm flipH="1">
            <a:off x="889716" y="678649"/>
            <a:ext cx="212652" cy="452735"/>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8429372" y="1532190"/>
            <a:ext cx="1913861" cy="369332"/>
          </a:xfrm>
          <a:prstGeom prst="rect">
            <a:avLst/>
          </a:prstGeom>
          <a:noFill/>
        </p:spPr>
        <p:txBody>
          <a:bodyPr wrap="square" rtlCol="0">
            <a:spAutoFit/>
          </a:bodyPr>
          <a:lstStyle/>
          <a:p>
            <a:pPr algn="ctr"/>
            <a:r>
              <a:rPr lang="fr-FR" dirty="0" smtClean="0">
                <a:solidFill>
                  <a:srgbClr val="C00000"/>
                </a:solidFill>
              </a:rPr>
              <a:t>1</a:t>
            </a:r>
            <a:r>
              <a:rPr lang="fr-FR" baseline="30000" dirty="0" smtClean="0">
                <a:solidFill>
                  <a:srgbClr val="C00000"/>
                </a:solidFill>
              </a:rPr>
              <a:t>ère</a:t>
            </a:r>
            <a:r>
              <a:rPr lang="fr-FR" dirty="0" smtClean="0">
                <a:solidFill>
                  <a:srgbClr val="C00000"/>
                </a:solidFill>
              </a:rPr>
              <a:t> réponse</a:t>
            </a:r>
            <a:endParaRPr lang="fr-FR" dirty="0">
              <a:solidFill>
                <a:srgbClr val="C00000"/>
              </a:solidFill>
            </a:endParaRPr>
          </a:p>
        </p:txBody>
      </p:sp>
      <p:cxnSp>
        <p:nvCxnSpPr>
          <p:cNvPr id="13" name="Connecteur droit avec flèche 12"/>
          <p:cNvCxnSpPr/>
          <p:nvPr/>
        </p:nvCxnSpPr>
        <p:spPr>
          <a:xfrm>
            <a:off x="8665535" y="1131384"/>
            <a:ext cx="0" cy="1170945"/>
          </a:xfrm>
          <a:prstGeom prst="straightConnector1">
            <a:avLst/>
          </a:prstGeom>
          <a:ln>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8754812" y="2439928"/>
            <a:ext cx="1097911" cy="369332"/>
          </a:xfrm>
          <a:prstGeom prst="rect">
            <a:avLst/>
          </a:prstGeom>
          <a:noFill/>
        </p:spPr>
        <p:txBody>
          <a:bodyPr wrap="square" rtlCol="0">
            <a:spAutoFit/>
          </a:bodyPr>
          <a:lstStyle/>
          <a:p>
            <a:pPr algn="ctr"/>
            <a:r>
              <a:rPr lang="fr-FR" dirty="0" smtClean="0">
                <a:solidFill>
                  <a:srgbClr val="C00000"/>
                </a:solidFill>
              </a:rPr>
              <a:t>Objection</a:t>
            </a:r>
            <a:endParaRPr lang="fr-FR" dirty="0">
              <a:solidFill>
                <a:srgbClr val="C00000"/>
              </a:solidFill>
            </a:endParaRPr>
          </a:p>
        </p:txBody>
      </p:sp>
      <p:sp>
        <p:nvSpPr>
          <p:cNvPr id="19" name="ZoneTexte 18"/>
          <p:cNvSpPr txBox="1"/>
          <p:nvPr/>
        </p:nvSpPr>
        <p:spPr>
          <a:xfrm>
            <a:off x="8660358" y="3862137"/>
            <a:ext cx="1754372" cy="1200329"/>
          </a:xfrm>
          <a:prstGeom prst="rect">
            <a:avLst/>
          </a:prstGeom>
          <a:noFill/>
        </p:spPr>
        <p:txBody>
          <a:bodyPr wrap="square" rtlCol="0">
            <a:spAutoFit/>
          </a:bodyPr>
          <a:lstStyle/>
          <a:p>
            <a:pPr algn="ctr"/>
            <a:r>
              <a:rPr lang="fr-FR" dirty="0" smtClean="0">
                <a:solidFill>
                  <a:srgbClr val="C00000"/>
                </a:solidFill>
              </a:rPr>
              <a:t>Problématique</a:t>
            </a:r>
          </a:p>
          <a:p>
            <a:pPr algn="ctr"/>
            <a:r>
              <a:rPr lang="fr-FR" dirty="0" smtClean="0">
                <a:solidFill>
                  <a:srgbClr val="C00000"/>
                </a:solidFill>
              </a:rPr>
              <a:t>/</a:t>
            </a:r>
          </a:p>
          <a:p>
            <a:pPr algn="ctr"/>
            <a:r>
              <a:rPr lang="fr-FR" dirty="0" smtClean="0">
                <a:solidFill>
                  <a:srgbClr val="C00000"/>
                </a:solidFill>
              </a:rPr>
              <a:t>Annonce du plan</a:t>
            </a:r>
            <a:endParaRPr lang="fr-FR" dirty="0">
              <a:solidFill>
                <a:srgbClr val="C00000"/>
              </a:solidFill>
            </a:endParaRPr>
          </a:p>
        </p:txBody>
      </p:sp>
      <p:pic>
        <p:nvPicPr>
          <p:cNvPr id="22" name="Image 21"/>
          <p:cNvPicPr>
            <a:picLocks noChangeAspect="1"/>
          </p:cNvPicPr>
          <p:nvPr/>
        </p:nvPicPr>
        <p:blipFill>
          <a:blip r:embed="rId2"/>
          <a:stretch>
            <a:fillRect/>
          </a:stretch>
        </p:blipFill>
        <p:spPr>
          <a:xfrm>
            <a:off x="10259760" y="5315559"/>
            <a:ext cx="1366891" cy="1100347"/>
          </a:xfrm>
          <a:prstGeom prst="rect">
            <a:avLst/>
          </a:prstGeom>
          <a:effectLst>
            <a:glow>
              <a:schemeClr val="accent1"/>
            </a:glow>
            <a:outerShdw blurRad="50800" dist="50800" dir="5400000" algn="ctr" rotWithShape="0">
              <a:srgbClr val="000000"/>
            </a:outerShdw>
            <a:reflection endPos="0" dist="50800" dir="5400000" sy="-100000" algn="bl" rotWithShape="0"/>
          </a:effectLst>
        </p:spPr>
      </p:pic>
      <p:cxnSp>
        <p:nvCxnSpPr>
          <p:cNvPr id="9" name="Connecteur droit avec flèche 8"/>
          <p:cNvCxnSpPr/>
          <p:nvPr/>
        </p:nvCxnSpPr>
        <p:spPr>
          <a:xfrm>
            <a:off x="8660358" y="2380593"/>
            <a:ext cx="0" cy="48800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8660358" y="3176752"/>
            <a:ext cx="0" cy="281414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94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10"/>
                                        </p:tgtEl>
                                        <p:attrNameLst>
                                          <p:attrName>style.visibility</p:attrName>
                                        </p:attrNameLst>
                                      </p:cBhvr>
                                      <p:to>
                                        <p:strVal val="visible"/>
                                      </p:to>
                                    </p:set>
                                  </p:childTnLst>
                                </p:cTn>
                              </p:par>
                              <p:par>
                                <p:cTn id="7" presetID="14" presetClass="entr" presetSubtype="1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randombar(horizontal)">
                                      <p:cBhvr>
                                        <p:cTn id="9" dur="25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9"/>
                                          </p:stCondLst>
                                        </p:cTn>
                                        <p:tgtEl>
                                          <p:spTgt spid="1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9"/>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9"/>
                                          </p:stCondLst>
                                        </p:cTn>
                                        <p:tgtEl>
                                          <p:spTgt spid="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
                                          </p:stCondLst>
                                        </p:cTn>
                                        <p:tgtEl>
                                          <p:spTgt spid="1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9"/>
                                          </p:stCondLst>
                                        </p:cTn>
                                        <p:tgtEl>
                                          <p:spTgt spid="1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9"/>
                                          </p:stCondLst>
                                        </p:cTn>
                                        <p:tgtEl>
                                          <p:spTgt spid="19"/>
                                        </p:tgtEl>
                                        <p:attrNameLst>
                                          <p:attrName>style.visibility</p:attrName>
                                        </p:attrNameLst>
                                      </p:cBhvr>
                                      <p:to>
                                        <p:strVal val="visible"/>
                                      </p:to>
                                    </p:set>
                                  </p:childTnLst>
                                </p:cTn>
                              </p:par>
                            </p:childTnLst>
                          </p:cTn>
                        </p:par>
                        <p:par>
                          <p:cTn id="28" fill="hold">
                            <p:stCondLst>
                              <p:cond delay="10"/>
                            </p:stCondLst>
                            <p:childTnLst>
                              <p:par>
                                <p:cTn id="29" presetID="16" presetClass="entr" presetSubtype="21"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6"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82439"/>
            <a:ext cx="10515600" cy="1325563"/>
          </a:xfrm>
        </p:spPr>
        <p:txBody>
          <a:bodyPr>
            <a:normAutofit/>
          </a:bodyPr>
          <a:lstStyle/>
          <a:p>
            <a:pPr algn="ctr"/>
            <a:r>
              <a:rPr lang="fr-FR" sz="5400" dirty="0" smtClean="0">
                <a:solidFill>
                  <a:srgbClr val="C00000"/>
                </a:solidFill>
                <a:latin typeface="Chiller" panose="04020404031007020602" pitchFamily="82" charset="0"/>
              </a:rPr>
              <a:t>Le développement</a:t>
            </a:r>
            <a:endParaRPr lang="fr-FR" sz="5400" dirty="0">
              <a:solidFill>
                <a:srgbClr val="C00000"/>
              </a:solidFill>
              <a:latin typeface="Chiller" panose="04020404031007020602" pitchFamily="82" charset="0"/>
            </a:endParaRPr>
          </a:p>
        </p:txBody>
      </p:sp>
      <p:sp>
        <p:nvSpPr>
          <p:cNvPr id="3" name="Espace réservé du contenu 2"/>
          <p:cNvSpPr>
            <a:spLocks noGrp="1"/>
          </p:cNvSpPr>
          <p:nvPr>
            <p:ph idx="1"/>
          </p:nvPr>
        </p:nvSpPr>
        <p:spPr>
          <a:xfrm>
            <a:off x="838200" y="1073889"/>
            <a:ext cx="10515600" cy="5465134"/>
          </a:xfrm>
        </p:spPr>
        <p:txBody>
          <a:bodyPr>
            <a:normAutofit fontScale="92500" lnSpcReduction="10000"/>
          </a:bodyPr>
          <a:lstStyle/>
          <a:p>
            <a:pPr marL="0" indent="0" algn="just">
              <a:buNone/>
            </a:pPr>
            <a:r>
              <a:rPr lang="fr-FR" sz="2600" b="1" dirty="0" smtClean="0">
                <a:solidFill>
                  <a:srgbClr val="C00000"/>
                </a:solidFill>
              </a:rPr>
              <a:t>Fonction générale </a:t>
            </a:r>
            <a:r>
              <a:rPr lang="fr-FR" sz="2400" dirty="0" smtClean="0"/>
              <a:t>: </a:t>
            </a:r>
            <a:r>
              <a:rPr lang="fr-FR" sz="2200" dirty="0"/>
              <a:t>il apporte </a:t>
            </a:r>
            <a:r>
              <a:rPr lang="fr-FR" sz="2200" b="1" dirty="0"/>
              <a:t>progressivement</a:t>
            </a:r>
            <a:r>
              <a:rPr lang="fr-FR" sz="2200" dirty="0"/>
              <a:t> une réponse argumentée à la question posée par le sujet et problématisée en introduction</a:t>
            </a:r>
            <a:r>
              <a:rPr lang="fr-FR" sz="2400" dirty="0" smtClean="0"/>
              <a:t>.</a:t>
            </a:r>
          </a:p>
          <a:p>
            <a:pPr marL="0" indent="0" algn="just">
              <a:buNone/>
            </a:pPr>
            <a:endParaRPr lang="fr-FR" sz="2400" dirty="0" smtClean="0"/>
          </a:p>
          <a:p>
            <a:pPr marL="0" indent="0" algn="just">
              <a:buNone/>
            </a:pPr>
            <a:r>
              <a:rPr lang="fr-FR" sz="2600" b="1" dirty="0" smtClean="0">
                <a:solidFill>
                  <a:srgbClr val="C00000"/>
                </a:solidFill>
              </a:rPr>
              <a:t>Construction</a:t>
            </a:r>
            <a:r>
              <a:rPr lang="fr-FR" sz="2400" b="1" dirty="0" smtClean="0">
                <a:solidFill>
                  <a:srgbClr val="C00000"/>
                </a:solidFill>
              </a:rPr>
              <a:t> </a:t>
            </a:r>
            <a:r>
              <a:rPr lang="fr-FR" sz="2400" dirty="0" smtClean="0"/>
              <a:t>: </a:t>
            </a:r>
            <a:r>
              <a:rPr lang="fr-FR" sz="2200" dirty="0" smtClean="0"/>
              <a:t>il doit :</a:t>
            </a:r>
          </a:p>
          <a:p>
            <a:pPr algn="just">
              <a:buFontTx/>
              <a:buChar char="-"/>
            </a:pPr>
            <a:r>
              <a:rPr lang="fr-FR" sz="2200" dirty="0" smtClean="0"/>
              <a:t>être </a:t>
            </a:r>
            <a:r>
              <a:rPr lang="fr-FR" sz="2200" dirty="0"/>
              <a:t>décomposé en </a:t>
            </a:r>
            <a:r>
              <a:rPr lang="fr-FR" sz="2200" b="1" dirty="0"/>
              <a:t>parties bien distinctes</a:t>
            </a:r>
            <a:r>
              <a:rPr lang="fr-FR" sz="2200" dirty="0"/>
              <a:t> du point de vue de </a:t>
            </a:r>
            <a:r>
              <a:rPr lang="fr-FR" sz="2200" dirty="0" smtClean="0"/>
              <a:t>la présentation </a:t>
            </a:r>
            <a:r>
              <a:rPr lang="fr-FR" sz="2200" dirty="0"/>
              <a:t>et surtout du contenu </a:t>
            </a:r>
            <a:r>
              <a:rPr lang="fr-FR" sz="2200" dirty="0" smtClean="0"/>
              <a:t>:</a:t>
            </a:r>
          </a:p>
          <a:p>
            <a:pPr algn="just">
              <a:buFontTx/>
              <a:buChar char="-"/>
            </a:pPr>
            <a:endParaRPr lang="fr-FR" sz="2200" dirty="0"/>
          </a:p>
          <a:p>
            <a:pPr algn="just">
              <a:buFontTx/>
              <a:buChar char="-"/>
            </a:pPr>
            <a:endParaRPr lang="fr-FR" sz="2200" dirty="0" smtClean="0"/>
          </a:p>
          <a:p>
            <a:pPr marL="0" indent="0" algn="just">
              <a:buNone/>
            </a:pPr>
            <a:endParaRPr lang="fr-FR" sz="2200" dirty="0" smtClean="0"/>
          </a:p>
          <a:p>
            <a:pPr algn="just">
              <a:buFontTx/>
              <a:buChar char="-"/>
            </a:pPr>
            <a:r>
              <a:rPr lang="fr-FR" sz="2200" dirty="0"/>
              <a:t>comprendre des </a:t>
            </a:r>
            <a:r>
              <a:rPr lang="fr-FR" sz="2200" b="1" dirty="0"/>
              <a:t>transitions</a:t>
            </a:r>
            <a:r>
              <a:rPr lang="fr-FR" sz="2200" dirty="0"/>
              <a:t> entre les parties : la transition doit faire rapidement le bilan de la partie achevée en faisant explicitement référence au sujet, et doit justifier le passage à une nouvelle partie (une nouvelle question directrice</a:t>
            </a:r>
            <a:r>
              <a:rPr lang="fr-FR" sz="2200" dirty="0" smtClean="0"/>
              <a:t>).</a:t>
            </a:r>
          </a:p>
          <a:p>
            <a:pPr marL="0" indent="0" algn="just">
              <a:buNone/>
            </a:pPr>
            <a:endParaRPr lang="fr-FR" sz="2200" dirty="0"/>
          </a:p>
          <a:p>
            <a:pPr algn="just">
              <a:buFontTx/>
              <a:buChar char="-"/>
            </a:pPr>
            <a:r>
              <a:rPr lang="fr-FR" sz="2200" dirty="0" smtClean="0"/>
              <a:t>présenter </a:t>
            </a:r>
            <a:r>
              <a:rPr lang="fr-FR" sz="2200" dirty="0"/>
              <a:t>une </a:t>
            </a:r>
            <a:r>
              <a:rPr lang="fr-FR" sz="2200" b="1" dirty="0"/>
              <a:t>progression</a:t>
            </a:r>
            <a:r>
              <a:rPr lang="fr-FR" sz="2200" dirty="0"/>
              <a:t> de la réflexion, c'est-à-dire un ordre, une logique (dans la succession des arguments) et manifester une avancée (ne pas simplement juxtaposer des opinions ou des références</a:t>
            </a:r>
            <a:r>
              <a:rPr lang="fr-FR" sz="2200" dirty="0" smtClean="0"/>
              <a:t>).</a:t>
            </a:r>
          </a:p>
        </p:txBody>
      </p:sp>
      <p:sp>
        <p:nvSpPr>
          <p:cNvPr id="4" name="Rectangle 3"/>
          <p:cNvSpPr/>
          <p:nvPr/>
        </p:nvSpPr>
        <p:spPr>
          <a:xfrm>
            <a:off x="2546500" y="3232298"/>
            <a:ext cx="1679943" cy="4997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solidFill>
                  <a:schemeClr val="tx1"/>
                </a:solidFill>
              </a:rPr>
              <a:t>une</a:t>
            </a:r>
            <a:r>
              <a:rPr lang="fr-FR" dirty="0">
                <a:solidFill>
                  <a:schemeClr val="tx1"/>
                </a:solidFill>
              </a:rPr>
              <a:t> </a:t>
            </a:r>
            <a:r>
              <a:rPr lang="fr-FR" sz="2200" dirty="0">
                <a:solidFill>
                  <a:schemeClr val="tx1"/>
                </a:solidFill>
              </a:rPr>
              <a:t>partie</a:t>
            </a:r>
          </a:p>
        </p:txBody>
      </p:sp>
      <p:sp>
        <p:nvSpPr>
          <p:cNvPr id="5" name="Flèche droite 4"/>
          <p:cNvSpPr/>
          <p:nvPr/>
        </p:nvSpPr>
        <p:spPr>
          <a:xfrm>
            <a:off x="4429723" y="3303383"/>
            <a:ext cx="499730" cy="3402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132733" y="3181527"/>
            <a:ext cx="1754372" cy="70174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solidFill>
                  <a:schemeClr val="tx1"/>
                </a:solidFill>
              </a:rPr>
              <a:t>une idée directrice</a:t>
            </a:r>
          </a:p>
        </p:txBody>
      </p:sp>
      <p:pic>
        <p:nvPicPr>
          <p:cNvPr id="8" name="Image 7"/>
          <p:cNvPicPr>
            <a:picLocks noChangeAspect="1"/>
          </p:cNvPicPr>
          <p:nvPr/>
        </p:nvPicPr>
        <p:blipFill>
          <a:blip r:embed="rId2"/>
          <a:stretch>
            <a:fillRect/>
          </a:stretch>
        </p:blipFill>
        <p:spPr>
          <a:xfrm>
            <a:off x="7000141" y="3295145"/>
            <a:ext cx="518205" cy="377985"/>
          </a:xfrm>
          <a:prstGeom prst="rect">
            <a:avLst/>
          </a:prstGeom>
        </p:spPr>
      </p:pic>
      <p:sp>
        <p:nvSpPr>
          <p:cNvPr id="9" name="Rectangle 8"/>
          <p:cNvSpPr/>
          <p:nvPr/>
        </p:nvSpPr>
        <p:spPr>
          <a:xfrm>
            <a:off x="7695689" y="3181527"/>
            <a:ext cx="2849526" cy="70174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solidFill>
                  <a:schemeClr val="tx1"/>
                </a:solidFill>
              </a:rPr>
              <a:t>un aspect particulier du problème</a:t>
            </a:r>
          </a:p>
        </p:txBody>
      </p:sp>
    </p:spTree>
    <p:extLst>
      <p:ext uri="{BB962C8B-B14F-4D97-AF65-F5344CB8AC3E}">
        <p14:creationId xmlns:p14="http://schemas.microsoft.com/office/powerpoint/2010/main" val="104432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9"/>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9"/>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5400" dirty="0" smtClean="0">
                <a:solidFill>
                  <a:srgbClr val="C00000"/>
                </a:solidFill>
                <a:latin typeface="Chiller" panose="04020404031007020602" pitchFamily="82" charset="0"/>
              </a:rPr>
              <a:t>La conclusion</a:t>
            </a:r>
            <a:endParaRPr lang="fr-FR" sz="5400" dirty="0">
              <a:solidFill>
                <a:srgbClr val="C00000"/>
              </a:solidFill>
              <a:latin typeface="Chiller" panose="04020404031007020602" pitchFamily="82" charset="0"/>
            </a:endParaRPr>
          </a:p>
        </p:txBody>
      </p:sp>
      <p:sp>
        <p:nvSpPr>
          <p:cNvPr id="3" name="Espace réservé du contenu 2"/>
          <p:cNvSpPr>
            <a:spLocks noGrp="1"/>
          </p:cNvSpPr>
          <p:nvPr>
            <p:ph idx="1"/>
          </p:nvPr>
        </p:nvSpPr>
        <p:spPr/>
        <p:txBody>
          <a:bodyPr>
            <a:normAutofit/>
          </a:bodyPr>
          <a:lstStyle/>
          <a:p>
            <a:pPr marL="0" indent="0" algn="just">
              <a:buNone/>
            </a:pPr>
            <a:r>
              <a:rPr lang="fr-FR" sz="2400" dirty="0" smtClean="0"/>
              <a:t>Elle </a:t>
            </a:r>
            <a:r>
              <a:rPr lang="fr-FR" sz="2400" dirty="0"/>
              <a:t>fait le </a:t>
            </a:r>
            <a:r>
              <a:rPr lang="fr-FR" sz="2400" b="1" dirty="0"/>
              <a:t>bilan</a:t>
            </a:r>
            <a:r>
              <a:rPr lang="fr-FR" sz="2400" dirty="0"/>
              <a:t> de la réflexion </a:t>
            </a:r>
            <a:r>
              <a:rPr lang="fr-FR" sz="2400" dirty="0" smtClean="0"/>
              <a:t>menée </a:t>
            </a:r>
            <a:r>
              <a:rPr lang="fr-FR" sz="2400" dirty="0"/>
              <a:t>et comprend :</a:t>
            </a:r>
          </a:p>
          <a:p>
            <a:pPr algn="just"/>
            <a:endParaRPr lang="fr-FR" sz="2400" dirty="0"/>
          </a:p>
          <a:p>
            <a:pPr marL="0" indent="0" algn="just">
              <a:buNone/>
            </a:pPr>
            <a:r>
              <a:rPr lang="fr-FR" sz="2400" dirty="0"/>
              <a:t>- une </a:t>
            </a:r>
            <a:r>
              <a:rPr lang="fr-FR" sz="2400" b="1" dirty="0"/>
              <a:t>récapitulation</a:t>
            </a:r>
            <a:r>
              <a:rPr lang="fr-FR" sz="2400" dirty="0"/>
              <a:t> aussi précise et concise que possible de l'argumentation et de son résultat (il faut formuler une réponse).</a:t>
            </a:r>
          </a:p>
          <a:p>
            <a:pPr algn="just"/>
            <a:endParaRPr lang="fr-FR" sz="2400" dirty="0"/>
          </a:p>
          <a:p>
            <a:pPr marL="0" indent="0" algn="just">
              <a:buNone/>
            </a:pPr>
            <a:r>
              <a:rPr lang="fr-FR" sz="2400" dirty="0"/>
              <a:t>- un </a:t>
            </a:r>
            <a:r>
              <a:rPr lang="fr-FR" sz="2400" b="1" dirty="0"/>
              <a:t>commentaire</a:t>
            </a:r>
            <a:r>
              <a:rPr lang="fr-FR" sz="2400" dirty="0"/>
              <a:t> de cette réponse visant à en dégager les conséquences (la portée), l'intérêt.</a:t>
            </a:r>
          </a:p>
        </p:txBody>
      </p:sp>
    </p:spTree>
    <p:extLst>
      <p:ext uri="{BB962C8B-B14F-4D97-AF65-F5344CB8AC3E}">
        <p14:creationId xmlns:p14="http://schemas.microsoft.com/office/powerpoint/2010/main" val="1332901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79130" y="477577"/>
            <a:ext cx="5053064" cy="4179483"/>
          </a:xfrm>
          <a:prstGeom prst="rect">
            <a:avLst/>
          </a:prstGeom>
        </p:spPr>
      </p:pic>
      <p:sp>
        <p:nvSpPr>
          <p:cNvPr id="5" name="ZoneTexte 4"/>
          <p:cNvSpPr txBox="1"/>
          <p:nvPr/>
        </p:nvSpPr>
        <p:spPr>
          <a:xfrm>
            <a:off x="6198781" y="1446028"/>
            <a:ext cx="5029200" cy="1569660"/>
          </a:xfrm>
          <a:prstGeom prst="rect">
            <a:avLst/>
          </a:prstGeom>
          <a:noFill/>
        </p:spPr>
        <p:txBody>
          <a:bodyPr wrap="square" rtlCol="0">
            <a:spAutoFit/>
          </a:bodyPr>
          <a:lstStyle/>
          <a:p>
            <a:r>
              <a:rPr lang="fr-FR" sz="4800" dirty="0" smtClean="0">
                <a:solidFill>
                  <a:srgbClr val="C00000"/>
                </a:solidFill>
                <a:latin typeface="Chiller" panose="04020404031007020602" pitchFamily="82" charset="0"/>
              </a:rPr>
              <a:t>Et voilà ! C’est pas bien compliqué, non ??!</a:t>
            </a:r>
            <a:endParaRPr lang="fr-FR" sz="4800" dirty="0">
              <a:solidFill>
                <a:srgbClr val="C00000"/>
              </a:solidFill>
              <a:latin typeface="Chiller" panose="04020404031007020602" pitchFamily="82" charset="0"/>
            </a:endParaRPr>
          </a:p>
        </p:txBody>
      </p:sp>
      <p:pic>
        <p:nvPicPr>
          <p:cNvPr id="6" name="Image 5"/>
          <p:cNvPicPr>
            <a:picLocks noChangeAspect="1"/>
          </p:cNvPicPr>
          <p:nvPr/>
        </p:nvPicPr>
        <p:blipFill>
          <a:blip r:embed="rId3"/>
          <a:stretch>
            <a:fillRect/>
          </a:stretch>
        </p:blipFill>
        <p:spPr>
          <a:xfrm>
            <a:off x="6442666" y="3672274"/>
            <a:ext cx="4467886" cy="1969571"/>
          </a:xfrm>
          <a:prstGeom prst="rect">
            <a:avLst/>
          </a:prstGeom>
        </p:spPr>
      </p:pic>
      <p:sp>
        <p:nvSpPr>
          <p:cNvPr id="2" name="ZoneTexte 1"/>
          <p:cNvSpPr txBox="1"/>
          <p:nvPr/>
        </p:nvSpPr>
        <p:spPr>
          <a:xfrm>
            <a:off x="7772400" y="6392636"/>
            <a:ext cx="3812721" cy="246221"/>
          </a:xfrm>
          <a:prstGeom prst="rect">
            <a:avLst/>
          </a:prstGeom>
          <a:noFill/>
        </p:spPr>
        <p:txBody>
          <a:bodyPr wrap="square" rtlCol="0">
            <a:spAutoFit/>
          </a:bodyPr>
          <a:lstStyle/>
          <a:p>
            <a:pPr algn="r"/>
            <a:r>
              <a:rPr lang="fr-FR" sz="1000" dirty="0" smtClean="0"/>
              <a:t>©Julia </a:t>
            </a:r>
            <a:r>
              <a:rPr lang="fr-FR" sz="1000" dirty="0" err="1" smtClean="0"/>
              <a:t>Confais</a:t>
            </a:r>
            <a:r>
              <a:rPr lang="fr-FR" sz="1000" dirty="0" smtClean="0"/>
              <a:t> / Stéphane Pellicier 2015</a:t>
            </a:r>
            <a:endParaRPr lang="fr-FR" sz="1000" dirty="0"/>
          </a:p>
        </p:txBody>
      </p:sp>
    </p:spTree>
    <p:extLst>
      <p:ext uri="{BB962C8B-B14F-4D97-AF65-F5344CB8AC3E}">
        <p14:creationId xmlns:p14="http://schemas.microsoft.com/office/powerpoint/2010/main" val="1318802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TotalTime>
  <Words>1113</Words>
  <Application>Microsoft Office PowerPoint</Application>
  <PresentationFormat>Grand écran</PresentationFormat>
  <Paragraphs>144</Paragraphs>
  <Slides>17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Arial</vt:lpstr>
      <vt:lpstr>Calibri</vt:lpstr>
      <vt:lpstr>Calibri Light</vt:lpstr>
      <vt:lpstr>Chiller</vt:lpstr>
      <vt:lpstr>Wingdings</vt:lpstr>
      <vt:lpstr>Thème Office</vt:lpstr>
      <vt:lpstr>Présentation PowerPoint</vt:lpstr>
      <vt:lpstr>Présentation PowerPoint</vt:lpstr>
      <vt:lpstr>Présentation PowerPoint</vt:lpstr>
      <vt:lpstr>Présentation PowerPoint</vt:lpstr>
      <vt:lpstr>Présentation PowerPoint</vt:lpstr>
      <vt:lpstr>L’évaluation de la dissertation se fait selon trois axes principaux :</vt:lpstr>
      <vt:lpstr>Présentation PowerPoint</vt:lpstr>
      <vt:lpstr>Présentation PowerPoint</vt:lpstr>
      <vt:lpstr>Présentation PowerPoint</vt:lpstr>
      <vt:lpstr>Présentation PowerPoint</vt:lpstr>
      <vt:lpstr>Présentation PowerPoint</vt:lpstr>
      <vt:lpstr>Présentation PowerPoint</vt:lpstr>
      <vt:lpstr>L’introduction :</vt:lpstr>
      <vt:lpstr>Présentation PowerPoint</vt:lpstr>
      <vt:lpstr>Le développement</vt:lpstr>
      <vt:lpstr>La conclusion</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Stéphane Pellicier</dc:creator>
  <cp:lastModifiedBy>Stéphane Pellicier</cp:lastModifiedBy>
  <cp:revision>67</cp:revision>
  <dcterms:created xsi:type="dcterms:W3CDTF">2015-08-05T13:00:42Z</dcterms:created>
  <dcterms:modified xsi:type="dcterms:W3CDTF">2015-08-08T14:00:49Z</dcterms:modified>
</cp:coreProperties>
</file>